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28" r:id="rId5"/>
  </p:sldMasterIdLst>
  <p:notesMasterIdLst>
    <p:notesMasterId r:id="rId40"/>
  </p:notesMasterIdLst>
  <p:handoutMasterIdLst>
    <p:handoutMasterId r:id="rId41"/>
  </p:handoutMasterIdLst>
  <p:sldIdLst>
    <p:sldId id="942" r:id="rId6"/>
    <p:sldId id="891" r:id="rId7"/>
    <p:sldId id="992" r:id="rId8"/>
    <p:sldId id="993" r:id="rId9"/>
    <p:sldId id="994" r:id="rId10"/>
    <p:sldId id="966" r:id="rId11"/>
    <p:sldId id="995" r:id="rId12"/>
    <p:sldId id="1020" r:id="rId13"/>
    <p:sldId id="913" r:id="rId14"/>
    <p:sldId id="996" r:id="rId15"/>
    <p:sldId id="999" r:id="rId16"/>
    <p:sldId id="1014" r:id="rId17"/>
    <p:sldId id="998" r:id="rId18"/>
    <p:sldId id="1015" r:id="rId19"/>
    <p:sldId id="1002" r:id="rId20"/>
    <p:sldId id="1003" r:id="rId21"/>
    <p:sldId id="1000" r:id="rId22"/>
    <p:sldId id="1001" r:id="rId23"/>
    <p:sldId id="967" r:id="rId24"/>
    <p:sldId id="1004" r:id="rId25"/>
    <p:sldId id="1021" r:id="rId26"/>
    <p:sldId id="1022" r:id="rId27"/>
    <p:sldId id="1007" r:id="rId28"/>
    <p:sldId id="922" r:id="rId29"/>
    <p:sldId id="923" r:id="rId30"/>
    <p:sldId id="975" r:id="rId31"/>
    <p:sldId id="976" r:id="rId32"/>
    <p:sldId id="977" r:id="rId33"/>
    <p:sldId id="1008" r:id="rId34"/>
    <p:sldId id="1023" r:id="rId35"/>
    <p:sldId id="1024" r:id="rId36"/>
    <p:sldId id="1025" r:id="rId37"/>
    <p:sldId id="937" r:id="rId38"/>
    <p:sldId id="938" r:id="rId39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6">
          <p15:clr>
            <a:srgbClr val="A4A3A4"/>
          </p15:clr>
        </p15:guide>
        <p15:guide id="2" orient="horz" pos="2929">
          <p15:clr>
            <a:srgbClr val="A4A3A4"/>
          </p15:clr>
        </p15:guide>
        <p15:guide id="3" orient="horz" pos="1450">
          <p15:clr>
            <a:srgbClr val="A4A3A4"/>
          </p15:clr>
        </p15:guide>
        <p15:guide id="4" orient="horz" pos="4306">
          <p15:clr>
            <a:srgbClr val="A4A3A4"/>
          </p15:clr>
        </p15:guide>
        <p15:guide id="5" orient="horz" pos="449">
          <p15:clr>
            <a:srgbClr val="A4A3A4"/>
          </p15:clr>
        </p15:guide>
        <p15:guide id="6" pos="2793">
          <p15:clr>
            <a:srgbClr val="A4A3A4"/>
          </p15:clr>
        </p15:guide>
        <p15:guide id="7" pos="716">
          <p15:clr>
            <a:srgbClr val="A4A3A4"/>
          </p15:clr>
        </p15:guide>
        <p15:guide id="8" pos="1611">
          <p15:clr>
            <a:srgbClr val="A4A3A4"/>
          </p15:clr>
        </p15:guide>
        <p15:guide id="9" pos="5098">
          <p15:clr>
            <a:srgbClr val="A4A3A4"/>
          </p15:clr>
        </p15:guide>
        <p15:guide id="10" pos="5549">
          <p15:clr>
            <a:srgbClr val="A4A3A4"/>
          </p15:clr>
        </p15:guide>
        <p15:guide id="11" pos="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3EDF9"/>
    <a:srgbClr val="00FF00"/>
    <a:srgbClr val="0033CC"/>
    <a:srgbClr val="FFCCFF"/>
    <a:srgbClr val="FFFFCC"/>
    <a:srgbClr val="CCFF99"/>
    <a:srgbClr val="0066FF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700" autoAdjust="0"/>
  </p:normalViewPr>
  <p:slideViewPr>
    <p:cSldViewPr snapToGrid="0">
      <p:cViewPr varScale="1">
        <p:scale>
          <a:sx n="90" d="100"/>
          <a:sy n="90" d="100"/>
        </p:scale>
        <p:origin x="1380" y="90"/>
      </p:cViewPr>
      <p:guideLst>
        <p:guide orient="horz" pos="1006"/>
        <p:guide orient="horz" pos="2929"/>
        <p:guide orient="horz" pos="1450"/>
        <p:guide orient="horz" pos="4306"/>
        <p:guide orient="horz" pos="449"/>
        <p:guide pos="2793"/>
        <p:guide pos="716"/>
        <p:guide pos="1611"/>
        <p:guide pos="5098"/>
        <p:guide pos="5549"/>
        <p:guide pos="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956" y="-108"/>
      </p:cViewPr>
      <p:guideLst>
        <p:guide orient="horz" pos="310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1C078-7945-4EAC-9B81-04FB879DFA0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ED0545D8-CEAF-4BBA-8B35-EC7A15B3DF3E}">
      <dgm:prSet phldrT="[Text]" custT="1"/>
      <dgm:spPr/>
      <dgm:t>
        <a:bodyPr/>
        <a:lstStyle/>
        <a:p>
          <a:r>
            <a:rPr lang="en-US" sz="9600" dirty="0"/>
            <a:t>1.</a:t>
          </a:r>
          <a:endParaRPr lang="en-SG" sz="9600" dirty="0"/>
        </a:p>
      </dgm:t>
    </dgm:pt>
    <dgm:pt modelId="{842AF497-6EE3-4895-88BD-54517A478CC9}" type="parTrans" cxnId="{AC56EAA5-8AF6-4F36-BF2D-CD4A0049DD60}">
      <dgm:prSet/>
      <dgm:spPr/>
      <dgm:t>
        <a:bodyPr/>
        <a:lstStyle/>
        <a:p>
          <a:endParaRPr lang="en-SG"/>
        </a:p>
      </dgm:t>
    </dgm:pt>
    <dgm:pt modelId="{9399325A-2FD2-4241-8983-8104D999993A}" type="sibTrans" cxnId="{AC56EAA5-8AF6-4F36-BF2D-CD4A0049DD60}">
      <dgm:prSet/>
      <dgm:spPr/>
      <dgm:t>
        <a:bodyPr/>
        <a:lstStyle/>
        <a:p>
          <a:endParaRPr lang="en-SG"/>
        </a:p>
      </dgm:t>
    </dgm:pt>
    <dgm:pt modelId="{2508F424-4ED9-4478-954E-02BA1992127A}">
      <dgm:prSet phldrT="[Text]"/>
      <dgm:spPr/>
      <dgm:t>
        <a:bodyPr/>
        <a:lstStyle/>
        <a:p>
          <a:r>
            <a:rPr lang="en-US" dirty="0"/>
            <a:t>Create Trainee Enrolment</a:t>
          </a:r>
          <a:endParaRPr lang="en-SG" dirty="0"/>
        </a:p>
      </dgm:t>
    </dgm:pt>
    <dgm:pt modelId="{232A9750-1AB4-41B6-82AF-A9D034327F87}" type="parTrans" cxnId="{EA70E9E3-D4F8-4474-8684-8FAE472E729C}">
      <dgm:prSet/>
      <dgm:spPr/>
      <dgm:t>
        <a:bodyPr/>
        <a:lstStyle/>
        <a:p>
          <a:endParaRPr lang="en-SG"/>
        </a:p>
      </dgm:t>
    </dgm:pt>
    <dgm:pt modelId="{024A241D-8327-4EFF-9AF0-FF0CDAF8EFCB}" type="sibTrans" cxnId="{EA70E9E3-D4F8-4474-8684-8FAE472E729C}">
      <dgm:prSet/>
      <dgm:spPr/>
      <dgm:t>
        <a:bodyPr/>
        <a:lstStyle/>
        <a:p>
          <a:endParaRPr lang="en-SG"/>
        </a:p>
      </dgm:t>
    </dgm:pt>
    <dgm:pt modelId="{55AB0AEC-89B8-4D60-A794-0E2FA7788409}" type="pres">
      <dgm:prSet presAssocID="{C871C078-7945-4EAC-9B81-04FB879DFA0A}" presName="list" presStyleCnt="0">
        <dgm:presLayoutVars>
          <dgm:dir/>
          <dgm:animLvl val="lvl"/>
        </dgm:presLayoutVars>
      </dgm:prSet>
      <dgm:spPr/>
    </dgm:pt>
    <dgm:pt modelId="{CEDA2733-E4BD-4499-A1DA-9B08255A4929}" type="pres">
      <dgm:prSet presAssocID="{ED0545D8-CEAF-4BBA-8B35-EC7A15B3DF3E}" presName="posSpace" presStyleCnt="0"/>
      <dgm:spPr/>
    </dgm:pt>
    <dgm:pt modelId="{5593A12C-E72B-4554-B1F9-545B1E38CF91}" type="pres">
      <dgm:prSet presAssocID="{ED0545D8-CEAF-4BBA-8B35-EC7A15B3DF3E}" presName="vertFlow" presStyleCnt="0"/>
      <dgm:spPr/>
    </dgm:pt>
    <dgm:pt modelId="{2BB01A94-0D34-40CD-913E-C51D491E0361}" type="pres">
      <dgm:prSet presAssocID="{ED0545D8-CEAF-4BBA-8B35-EC7A15B3DF3E}" presName="topSpace" presStyleCnt="0"/>
      <dgm:spPr/>
    </dgm:pt>
    <dgm:pt modelId="{A0BE6D3C-5476-4EE0-9144-F95037F88C7B}" type="pres">
      <dgm:prSet presAssocID="{ED0545D8-CEAF-4BBA-8B35-EC7A15B3DF3E}" presName="firstComp" presStyleCnt="0"/>
      <dgm:spPr/>
    </dgm:pt>
    <dgm:pt modelId="{C5818703-D699-426A-AE04-77BE41771EAC}" type="pres">
      <dgm:prSet presAssocID="{ED0545D8-CEAF-4BBA-8B35-EC7A15B3DF3E}" presName="firstChild" presStyleLbl="bgAccFollowNode1" presStyleIdx="0" presStyleCnt="1"/>
      <dgm:spPr/>
    </dgm:pt>
    <dgm:pt modelId="{2283A447-D097-4AE6-BFCD-35A4CE6C8A69}" type="pres">
      <dgm:prSet presAssocID="{ED0545D8-CEAF-4BBA-8B35-EC7A15B3DF3E}" presName="firstChildTx" presStyleLbl="bgAccFollowNode1" presStyleIdx="0" presStyleCnt="1">
        <dgm:presLayoutVars>
          <dgm:bulletEnabled val="1"/>
        </dgm:presLayoutVars>
      </dgm:prSet>
      <dgm:spPr/>
    </dgm:pt>
    <dgm:pt modelId="{66C7AA4C-1DD4-4310-AF60-7063EE6551A5}" type="pres">
      <dgm:prSet presAssocID="{ED0545D8-CEAF-4BBA-8B35-EC7A15B3DF3E}" presName="negSpace" presStyleCnt="0"/>
      <dgm:spPr/>
    </dgm:pt>
    <dgm:pt modelId="{D3B4FD63-89A6-4583-A996-67A261D6B6E9}" type="pres">
      <dgm:prSet presAssocID="{ED0545D8-CEAF-4BBA-8B35-EC7A15B3DF3E}" presName="circle" presStyleLbl="node1" presStyleIdx="0" presStyleCnt="1"/>
      <dgm:spPr/>
    </dgm:pt>
  </dgm:ptLst>
  <dgm:cxnLst>
    <dgm:cxn modelId="{9535811D-7E91-45DC-B7E0-B6159B702AC2}" type="presOf" srcId="{ED0545D8-CEAF-4BBA-8B35-EC7A15B3DF3E}" destId="{D3B4FD63-89A6-4583-A996-67A261D6B6E9}" srcOrd="0" destOrd="0" presId="urn:microsoft.com/office/officeart/2005/8/layout/hList9"/>
    <dgm:cxn modelId="{AC56EAA5-8AF6-4F36-BF2D-CD4A0049DD60}" srcId="{C871C078-7945-4EAC-9B81-04FB879DFA0A}" destId="{ED0545D8-CEAF-4BBA-8B35-EC7A15B3DF3E}" srcOrd="0" destOrd="0" parTransId="{842AF497-6EE3-4895-88BD-54517A478CC9}" sibTransId="{9399325A-2FD2-4241-8983-8104D999993A}"/>
    <dgm:cxn modelId="{F1B4CDBC-EECE-4549-B849-2814752704A7}" type="presOf" srcId="{2508F424-4ED9-4478-954E-02BA1992127A}" destId="{2283A447-D097-4AE6-BFCD-35A4CE6C8A69}" srcOrd="1" destOrd="0" presId="urn:microsoft.com/office/officeart/2005/8/layout/hList9"/>
    <dgm:cxn modelId="{86E3C3C5-782A-4221-9714-E890DB35D41B}" type="presOf" srcId="{C871C078-7945-4EAC-9B81-04FB879DFA0A}" destId="{55AB0AEC-89B8-4D60-A794-0E2FA7788409}" srcOrd="0" destOrd="0" presId="urn:microsoft.com/office/officeart/2005/8/layout/hList9"/>
    <dgm:cxn modelId="{637127DB-5A14-4CD1-B8ED-1AB8D7AFEA76}" type="presOf" srcId="{2508F424-4ED9-4478-954E-02BA1992127A}" destId="{C5818703-D699-426A-AE04-77BE41771EAC}" srcOrd="0" destOrd="0" presId="urn:microsoft.com/office/officeart/2005/8/layout/hList9"/>
    <dgm:cxn modelId="{EA70E9E3-D4F8-4474-8684-8FAE472E729C}" srcId="{ED0545D8-CEAF-4BBA-8B35-EC7A15B3DF3E}" destId="{2508F424-4ED9-4478-954E-02BA1992127A}" srcOrd="0" destOrd="0" parTransId="{232A9750-1AB4-41B6-82AF-A9D034327F87}" sibTransId="{024A241D-8327-4EFF-9AF0-FF0CDAF8EFCB}"/>
    <dgm:cxn modelId="{29CF1B8A-FF85-4CF5-ABDA-51ADAAC9FF70}" type="presParOf" srcId="{55AB0AEC-89B8-4D60-A794-0E2FA7788409}" destId="{CEDA2733-E4BD-4499-A1DA-9B08255A4929}" srcOrd="0" destOrd="0" presId="urn:microsoft.com/office/officeart/2005/8/layout/hList9"/>
    <dgm:cxn modelId="{2B283A1C-2988-48F3-A7E2-6B6457BEC251}" type="presParOf" srcId="{55AB0AEC-89B8-4D60-A794-0E2FA7788409}" destId="{5593A12C-E72B-4554-B1F9-545B1E38CF91}" srcOrd="1" destOrd="0" presId="urn:microsoft.com/office/officeart/2005/8/layout/hList9"/>
    <dgm:cxn modelId="{E80F354B-1C43-450D-A7E8-1AE97DE077EF}" type="presParOf" srcId="{5593A12C-E72B-4554-B1F9-545B1E38CF91}" destId="{2BB01A94-0D34-40CD-913E-C51D491E0361}" srcOrd="0" destOrd="0" presId="urn:microsoft.com/office/officeart/2005/8/layout/hList9"/>
    <dgm:cxn modelId="{C5D246E5-5395-4F34-96B5-D82FF8CF4F2E}" type="presParOf" srcId="{5593A12C-E72B-4554-B1F9-545B1E38CF91}" destId="{A0BE6D3C-5476-4EE0-9144-F95037F88C7B}" srcOrd="1" destOrd="0" presId="urn:microsoft.com/office/officeart/2005/8/layout/hList9"/>
    <dgm:cxn modelId="{3D50D996-C644-415D-A773-44655E08AEBB}" type="presParOf" srcId="{A0BE6D3C-5476-4EE0-9144-F95037F88C7B}" destId="{C5818703-D699-426A-AE04-77BE41771EAC}" srcOrd="0" destOrd="0" presId="urn:microsoft.com/office/officeart/2005/8/layout/hList9"/>
    <dgm:cxn modelId="{4DB16762-3E19-47D0-BFA0-2BDB224619D9}" type="presParOf" srcId="{A0BE6D3C-5476-4EE0-9144-F95037F88C7B}" destId="{2283A447-D097-4AE6-BFCD-35A4CE6C8A69}" srcOrd="1" destOrd="0" presId="urn:microsoft.com/office/officeart/2005/8/layout/hList9"/>
    <dgm:cxn modelId="{0FA8EDDE-43F0-462F-BC91-EF6504884B7D}" type="presParOf" srcId="{55AB0AEC-89B8-4D60-A794-0E2FA7788409}" destId="{66C7AA4C-1DD4-4310-AF60-7063EE6551A5}" srcOrd="2" destOrd="0" presId="urn:microsoft.com/office/officeart/2005/8/layout/hList9"/>
    <dgm:cxn modelId="{4648C3DD-72F8-4D52-A53D-5D6FCED84554}" type="presParOf" srcId="{55AB0AEC-89B8-4D60-A794-0E2FA7788409}" destId="{D3B4FD63-89A6-4583-A996-67A261D6B6E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1C078-7945-4EAC-9B81-04FB879DFA0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ED0545D8-CEAF-4BBA-8B35-EC7A15B3DF3E}">
      <dgm:prSet phldrT="[Text]" custT="1"/>
      <dgm:spPr/>
      <dgm:t>
        <a:bodyPr/>
        <a:lstStyle/>
        <a:p>
          <a:r>
            <a:rPr lang="en-US" sz="9600" dirty="0"/>
            <a:t>2.</a:t>
          </a:r>
          <a:endParaRPr lang="en-SG" sz="9600" dirty="0"/>
        </a:p>
      </dgm:t>
    </dgm:pt>
    <dgm:pt modelId="{842AF497-6EE3-4895-88BD-54517A478CC9}" type="parTrans" cxnId="{AC56EAA5-8AF6-4F36-BF2D-CD4A0049DD60}">
      <dgm:prSet/>
      <dgm:spPr/>
      <dgm:t>
        <a:bodyPr/>
        <a:lstStyle/>
        <a:p>
          <a:endParaRPr lang="en-SG"/>
        </a:p>
      </dgm:t>
    </dgm:pt>
    <dgm:pt modelId="{9399325A-2FD2-4241-8983-8104D999993A}" type="sibTrans" cxnId="{AC56EAA5-8AF6-4F36-BF2D-CD4A0049DD60}">
      <dgm:prSet/>
      <dgm:spPr/>
      <dgm:t>
        <a:bodyPr/>
        <a:lstStyle/>
        <a:p>
          <a:endParaRPr lang="en-SG"/>
        </a:p>
      </dgm:t>
    </dgm:pt>
    <dgm:pt modelId="{2508F424-4ED9-4478-954E-02BA1992127A}">
      <dgm:prSet phldrT="[Text]"/>
      <dgm:spPr/>
      <dgm:t>
        <a:bodyPr/>
        <a:lstStyle/>
        <a:p>
          <a:r>
            <a:rPr lang="en-US" dirty="0"/>
            <a:t>Update Trainee Enrolment</a:t>
          </a:r>
          <a:endParaRPr lang="en-SG" dirty="0"/>
        </a:p>
      </dgm:t>
    </dgm:pt>
    <dgm:pt modelId="{232A9750-1AB4-41B6-82AF-A9D034327F87}" type="parTrans" cxnId="{EA70E9E3-D4F8-4474-8684-8FAE472E729C}">
      <dgm:prSet/>
      <dgm:spPr/>
      <dgm:t>
        <a:bodyPr/>
        <a:lstStyle/>
        <a:p>
          <a:endParaRPr lang="en-SG"/>
        </a:p>
      </dgm:t>
    </dgm:pt>
    <dgm:pt modelId="{024A241D-8327-4EFF-9AF0-FF0CDAF8EFCB}" type="sibTrans" cxnId="{EA70E9E3-D4F8-4474-8684-8FAE472E729C}">
      <dgm:prSet/>
      <dgm:spPr/>
      <dgm:t>
        <a:bodyPr/>
        <a:lstStyle/>
        <a:p>
          <a:endParaRPr lang="en-SG"/>
        </a:p>
      </dgm:t>
    </dgm:pt>
    <dgm:pt modelId="{55AB0AEC-89B8-4D60-A794-0E2FA7788409}" type="pres">
      <dgm:prSet presAssocID="{C871C078-7945-4EAC-9B81-04FB879DFA0A}" presName="list" presStyleCnt="0">
        <dgm:presLayoutVars>
          <dgm:dir/>
          <dgm:animLvl val="lvl"/>
        </dgm:presLayoutVars>
      </dgm:prSet>
      <dgm:spPr/>
    </dgm:pt>
    <dgm:pt modelId="{CEDA2733-E4BD-4499-A1DA-9B08255A4929}" type="pres">
      <dgm:prSet presAssocID="{ED0545D8-CEAF-4BBA-8B35-EC7A15B3DF3E}" presName="posSpace" presStyleCnt="0"/>
      <dgm:spPr/>
    </dgm:pt>
    <dgm:pt modelId="{5593A12C-E72B-4554-B1F9-545B1E38CF91}" type="pres">
      <dgm:prSet presAssocID="{ED0545D8-CEAF-4BBA-8B35-EC7A15B3DF3E}" presName="vertFlow" presStyleCnt="0"/>
      <dgm:spPr/>
    </dgm:pt>
    <dgm:pt modelId="{2BB01A94-0D34-40CD-913E-C51D491E0361}" type="pres">
      <dgm:prSet presAssocID="{ED0545D8-CEAF-4BBA-8B35-EC7A15B3DF3E}" presName="topSpace" presStyleCnt="0"/>
      <dgm:spPr/>
    </dgm:pt>
    <dgm:pt modelId="{A0BE6D3C-5476-4EE0-9144-F95037F88C7B}" type="pres">
      <dgm:prSet presAssocID="{ED0545D8-CEAF-4BBA-8B35-EC7A15B3DF3E}" presName="firstComp" presStyleCnt="0"/>
      <dgm:spPr/>
    </dgm:pt>
    <dgm:pt modelId="{C5818703-D699-426A-AE04-77BE41771EAC}" type="pres">
      <dgm:prSet presAssocID="{ED0545D8-CEAF-4BBA-8B35-EC7A15B3DF3E}" presName="firstChild" presStyleLbl="bgAccFollowNode1" presStyleIdx="0" presStyleCnt="1"/>
      <dgm:spPr/>
    </dgm:pt>
    <dgm:pt modelId="{2283A447-D097-4AE6-BFCD-35A4CE6C8A69}" type="pres">
      <dgm:prSet presAssocID="{ED0545D8-CEAF-4BBA-8B35-EC7A15B3DF3E}" presName="firstChildTx" presStyleLbl="bgAccFollowNode1" presStyleIdx="0" presStyleCnt="1">
        <dgm:presLayoutVars>
          <dgm:bulletEnabled val="1"/>
        </dgm:presLayoutVars>
      </dgm:prSet>
      <dgm:spPr/>
    </dgm:pt>
    <dgm:pt modelId="{66C7AA4C-1DD4-4310-AF60-7063EE6551A5}" type="pres">
      <dgm:prSet presAssocID="{ED0545D8-CEAF-4BBA-8B35-EC7A15B3DF3E}" presName="negSpace" presStyleCnt="0"/>
      <dgm:spPr/>
    </dgm:pt>
    <dgm:pt modelId="{D3B4FD63-89A6-4583-A996-67A261D6B6E9}" type="pres">
      <dgm:prSet presAssocID="{ED0545D8-CEAF-4BBA-8B35-EC7A15B3DF3E}" presName="circle" presStyleLbl="node1" presStyleIdx="0" presStyleCnt="1"/>
      <dgm:spPr/>
    </dgm:pt>
  </dgm:ptLst>
  <dgm:cxnLst>
    <dgm:cxn modelId="{59CCEF4C-3939-4DBD-9D11-1BD6998FFDB1}" type="presOf" srcId="{2508F424-4ED9-4478-954E-02BA1992127A}" destId="{2283A447-D097-4AE6-BFCD-35A4CE6C8A69}" srcOrd="1" destOrd="0" presId="urn:microsoft.com/office/officeart/2005/8/layout/hList9"/>
    <dgm:cxn modelId="{AC56EAA5-8AF6-4F36-BF2D-CD4A0049DD60}" srcId="{C871C078-7945-4EAC-9B81-04FB879DFA0A}" destId="{ED0545D8-CEAF-4BBA-8B35-EC7A15B3DF3E}" srcOrd="0" destOrd="0" parTransId="{842AF497-6EE3-4895-88BD-54517A478CC9}" sibTransId="{9399325A-2FD2-4241-8983-8104D999993A}"/>
    <dgm:cxn modelId="{0168ACB1-D222-4941-AB3A-9490A8BC1690}" type="presOf" srcId="{C871C078-7945-4EAC-9B81-04FB879DFA0A}" destId="{55AB0AEC-89B8-4D60-A794-0E2FA7788409}" srcOrd="0" destOrd="0" presId="urn:microsoft.com/office/officeart/2005/8/layout/hList9"/>
    <dgm:cxn modelId="{F763DDB2-C3E8-41FA-AEFC-2E6D17069AF8}" type="presOf" srcId="{ED0545D8-CEAF-4BBA-8B35-EC7A15B3DF3E}" destId="{D3B4FD63-89A6-4583-A996-67A261D6B6E9}" srcOrd="0" destOrd="0" presId="urn:microsoft.com/office/officeart/2005/8/layout/hList9"/>
    <dgm:cxn modelId="{DA83CEBA-B5D3-44D9-8727-36E1B11F70DF}" type="presOf" srcId="{2508F424-4ED9-4478-954E-02BA1992127A}" destId="{C5818703-D699-426A-AE04-77BE41771EAC}" srcOrd="0" destOrd="0" presId="urn:microsoft.com/office/officeart/2005/8/layout/hList9"/>
    <dgm:cxn modelId="{EA70E9E3-D4F8-4474-8684-8FAE472E729C}" srcId="{ED0545D8-CEAF-4BBA-8B35-EC7A15B3DF3E}" destId="{2508F424-4ED9-4478-954E-02BA1992127A}" srcOrd="0" destOrd="0" parTransId="{232A9750-1AB4-41B6-82AF-A9D034327F87}" sibTransId="{024A241D-8327-4EFF-9AF0-FF0CDAF8EFCB}"/>
    <dgm:cxn modelId="{C0CFDE80-E5C7-4065-9357-DB78CBDDAD07}" type="presParOf" srcId="{55AB0AEC-89B8-4D60-A794-0E2FA7788409}" destId="{CEDA2733-E4BD-4499-A1DA-9B08255A4929}" srcOrd="0" destOrd="0" presId="urn:microsoft.com/office/officeart/2005/8/layout/hList9"/>
    <dgm:cxn modelId="{81CE7392-11A5-49C1-8EF9-4051342E6FAB}" type="presParOf" srcId="{55AB0AEC-89B8-4D60-A794-0E2FA7788409}" destId="{5593A12C-E72B-4554-B1F9-545B1E38CF91}" srcOrd="1" destOrd="0" presId="urn:microsoft.com/office/officeart/2005/8/layout/hList9"/>
    <dgm:cxn modelId="{A74CF280-58CA-41C4-A0D2-317E18651AE2}" type="presParOf" srcId="{5593A12C-E72B-4554-B1F9-545B1E38CF91}" destId="{2BB01A94-0D34-40CD-913E-C51D491E0361}" srcOrd="0" destOrd="0" presId="urn:microsoft.com/office/officeart/2005/8/layout/hList9"/>
    <dgm:cxn modelId="{D0E69223-6175-4941-98C7-39A516D18213}" type="presParOf" srcId="{5593A12C-E72B-4554-B1F9-545B1E38CF91}" destId="{A0BE6D3C-5476-4EE0-9144-F95037F88C7B}" srcOrd="1" destOrd="0" presId="urn:microsoft.com/office/officeart/2005/8/layout/hList9"/>
    <dgm:cxn modelId="{564A6FD8-A745-4DB4-A0EF-3D3492DD9AAD}" type="presParOf" srcId="{A0BE6D3C-5476-4EE0-9144-F95037F88C7B}" destId="{C5818703-D699-426A-AE04-77BE41771EAC}" srcOrd="0" destOrd="0" presId="urn:microsoft.com/office/officeart/2005/8/layout/hList9"/>
    <dgm:cxn modelId="{4FB2010B-4B74-4BF4-9B87-C374142A26A1}" type="presParOf" srcId="{A0BE6D3C-5476-4EE0-9144-F95037F88C7B}" destId="{2283A447-D097-4AE6-BFCD-35A4CE6C8A69}" srcOrd="1" destOrd="0" presId="urn:microsoft.com/office/officeart/2005/8/layout/hList9"/>
    <dgm:cxn modelId="{E3412443-EA2C-4577-9B8F-0A8537936D35}" type="presParOf" srcId="{55AB0AEC-89B8-4D60-A794-0E2FA7788409}" destId="{66C7AA4C-1DD4-4310-AF60-7063EE6551A5}" srcOrd="2" destOrd="0" presId="urn:microsoft.com/office/officeart/2005/8/layout/hList9"/>
    <dgm:cxn modelId="{607CFD26-C9BF-4E0B-853F-B35A4F5940BE}" type="presParOf" srcId="{55AB0AEC-89B8-4D60-A794-0E2FA7788409}" destId="{D3B4FD63-89A6-4583-A996-67A261D6B6E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1C078-7945-4EAC-9B81-04FB879DFA0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ED0545D8-CEAF-4BBA-8B35-EC7A15B3DF3E}">
      <dgm:prSet phldrT="[Text]" custT="1"/>
      <dgm:spPr/>
      <dgm:t>
        <a:bodyPr/>
        <a:lstStyle/>
        <a:p>
          <a:r>
            <a:rPr lang="en-US" sz="9600" dirty="0"/>
            <a:t>3.</a:t>
          </a:r>
          <a:endParaRPr lang="en-SG" sz="9600" dirty="0"/>
        </a:p>
      </dgm:t>
    </dgm:pt>
    <dgm:pt modelId="{842AF497-6EE3-4895-88BD-54517A478CC9}" type="parTrans" cxnId="{AC56EAA5-8AF6-4F36-BF2D-CD4A0049DD60}">
      <dgm:prSet/>
      <dgm:spPr/>
      <dgm:t>
        <a:bodyPr/>
        <a:lstStyle/>
        <a:p>
          <a:endParaRPr lang="en-SG"/>
        </a:p>
      </dgm:t>
    </dgm:pt>
    <dgm:pt modelId="{9399325A-2FD2-4241-8983-8104D999993A}" type="sibTrans" cxnId="{AC56EAA5-8AF6-4F36-BF2D-CD4A0049DD60}">
      <dgm:prSet/>
      <dgm:spPr/>
      <dgm:t>
        <a:bodyPr/>
        <a:lstStyle/>
        <a:p>
          <a:endParaRPr lang="en-SG"/>
        </a:p>
      </dgm:t>
    </dgm:pt>
    <dgm:pt modelId="{2508F424-4ED9-4478-954E-02BA1992127A}">
      <dgm:prSet phldrT="[Text]"/>
      <dgm:spPr/>
      <dgm:t>
        <a:bodyPr/>
        <a:lstStyle/>
        <a:p>
          <a:r>
            <a:rPr lang="en-US" altLang="en-US" b="0" dirty="0"/>
            <a:t>Search/View Trainee Enrolment</a:t>
          </a:r>
          <a:endParaRPr lang="en-SG" b="0" dirty="0"/>
        </a:p>
      </dgm:t>
    </dgm:pt>
    <dgm:pt modelId="{232A9750-1AB4-41B6-82AF-A9D034327F87}" type="parTrans" cxnId="{EA70E9E3-D4F8-4474-8684-8FAE472E729C}">
      <dgm:prSet/>
      <dgm:spPr/>
      <dgm:t>
        <a:bodyPr/>
        <a:lstStyle/>
        <a:p>
          <a:endParaRPr lang="en-SG"/>
        </a:p>
      </dgm:t>
    </dgm:pt>
    <dgm:pt modelId="{024A241D-8327-4EFF-9AF0-FF0CDAF8EFCB}" type="sibTrans" cxnId="{EA70E9E3-D4F8-4474-8684-8FAE472E729C}">
      <dgm:prSet/>
      <dgm:spPr/>
      <dgm:t>
        <a:bodyPr/>
        <a:lstStyle/>
        <a:p>
          <a:endParaRPr lang="en-SG"/>
        </a:p>
      </dgm:t>
    </dgm:pt>
    <dgm:pt modelId="{55AB0AEC-89B8-4D60-A794-0E2FA7788409}" type="pres">
      <dgm:prSet presAssocID="{C871C078-7945-4EAC-9B81-04FB879DFA0A}" presName="list" presStyleCnt="0">
        <dgm:presLayoutVars>
          <dgm:dir/>
          <dgm:animLvl val="lvl"/>
        </dgm:presLayoutVars>
      </dgm:prSet>
      <dgm:spPr/>
    </dgm:pt>
    <dgm:pt modelId="{CEDA2733-E4BD-4499-A1DA-9B08255A4929}" type="pres">
      <dgm:prSet presAssocID="{ED0545D8-CEAF-4BBA-8B35-EC7A15B3DF3E}" presName="posSpace" presStyleCnt="0"/>
      <dgm:spPr/>
    </dgm:pt>
    <dgm:pt modelId="{5593A12C-E72B-4554-B1F9-545B1E38CF91}" type="pres">
      <dgm:prSet presAssocID="{ED0545D8-CEAF-4BBA-8B35-EC7A15B3DF3E}" presName="vertFlow" presStyleCnt="0"/>
      <dgm:spPr/>
    </dgm:pt>
    <dgm:pt modelId="{2BB01A94-0D34-40CD-913E-C51D491E0361}" type="pres">
      <dgm:prSet presAssocID="{ED0545D8-CEAF-4BBA-8B35-EC7A15B3DF3E}" presName="topSpace" presStyleCnt="0"/>
      <dgm:spPr/>
    </dgm:pt>
    <dgm:pt modelId="{A0BE6D3C-5476-4EE0-9144-F95037F88C7B}" type="pres">
      <dgm:prSet presAssocID="{ED0545D8-CEAF-4BBA-8B35-EC7A15B3DF3E}" presName="firstComp" presStyleCnt="0"/>
      <dgm:spPr/>
    </dgm:pt>
    <dgm:pt modelId="{C5818703-D699-426A-AE04-77BE41771EAC}" type="pres">
      <dgm:prSet presAssocID="{ED0545D8-CEAF-4BBA-8B35-EC7A15B3DF3E}" presName="firstChild" presStyleLbl="bgAccFollowNode1" presStyleIdx="0" presStyleCnt="1"/>
      <dgm:spPr/>
    </dgm:pt>
    <dgm:pt modelId="{2283A447-D097-4AE6-BFCD-35A4CE6C8A69}" type="pres">
      <dgm:prSet presAssocID="{ED0545D8-CEAF-4BBA-8B35-EC7A15B3DF3E}" presName="firstChildTx" presStyleLbl="bgAccFollowNode1" presStyleIdx="0" presStyleCnt="1">
        <dgm:presLayoutVars>
          <dgm:bulletEnabled val="1"/>
        </dgm:presLayoutVars>
      </dgm:prSet>
      <dgm:spPr/>
    </dgm:pt>
    <dgm:pt modelId="{66C7AA4C-1DD4-4310-AF60-7063EE6551A5}" type="pres">
      <dgm:prSet presAssocID="{ED0545D8-CEAF-4BBA-8B35-EC7A15B3DF3E}" presName="negSpace" presStyleCnt="0"/>
      <dgm:spPr/>
    </dgm:pt>
    <dgm:pt modelId="{D3B4FD63-89A6-4583-A996-67A261D6B6E9}" type="pres">
      <dgm:prSet presAssocID="{ED0545D8-CEAF-4BBA-8B35-EC7A15B3DF3E}" presName="circle" presStyleLbl="node1" presStyleIdx="0" presStyleCnt="1"/>
      <dgm:spPr/>
    </dgm:pt>
  </dgm:ptLst>
  <dgm:cxnLst>
    <dgm:cxn modelId="{27FE2E26-F4C1-42C0-A026-7B13651F3BC4}" type="presOf" srcId="{C871C078-7945-4EAC-9B81-04FB879DFA0A}" destId="{55AB0AEC-89B8-4D60-A794-0E2FA7788409}" srcOrd="0" destOrd="0" presId="urn:microsoft.com/office/officeart/2005/8/layout/hList9"/>
    <dgm:cxn modelId="{2AAB8A3C-C79D-4C46-A52E-96CBA52F7386}" type="presOf" srcId="{2508F424-4ED9-4478-954E-02BA1992127A}" destId="{2283A447-D097-4AE6-BFCD-35A4CE6C8A69}" srcOrd="1" destOrd="0" presId="urn:microsoft.com/office/officeart/2005/8/layout/hList9"/>
    <dgm:cxn modelId="{8883BF67-4781-4B31-B294-E48C3AED9D31}" type="presOf" srcId="{2508F424-4ED9-4478-954E-02BA1992127A}" destId="{C5818703-D699-426A-AE04-77BE41771EAC}" srcOrd="0" destOrd="0" presId="urn:microsoft.com/office/officeart/2005/8/layout/hList9"/>
    <dgm:cxn modelId="{01A78D6D-1A61-4954-B6D8-73D96E30746E}" type="presOf" srcId="{ED0545D8-CEAF-4BBA-8B35-EC7A15B3DF3E}" destId="{D3B4FD63-89A6-4583-A996-67A261D6B6E9}" srcOrd="0" destOrd="0" presId="urn:microsoft.com/office/officeart/2005/8/layout/hList9"/>
    <dgm:cxn modelId="{AC56EAA5-8AF6-4F36-BF2D-CD4A0049DD60}" srcId="{C871C078-7945-4EAC-9B81-04FB879DFA0A}" destId="{ED0545D8-CEAF-4BBA-8B35-EC7A15B3DF3E}" srcOrd="0" destOrd="0" parTransId="{842AF497-6EE3-4895-88BD-54517A478CC9}" sibTransId="{9399325A-2FD2-4241-8983-8104D999993A}"/>
    <dgm:cxn modelId="{EA70E9E3-D4F8-4474-8684-8FAE472E729C}" srcId="{ED0545D8-CEAF-4BBA-8B35-EC7A15B3DF3E}" destId="{2508F424-4ED9-4478-954E-02BA1992127A}" srcOrd="0" destOrd="0" parTransId="{232A9750-1AB4-41B6-82AF-A9D034327F87}" sibTransId="{024A241D-8327-4EFF-9AF0-FF0CDAF8EFCB}"/>
    <dgm:cxn modelId="{6C2BCED3-F0B7-4448-8BFB-30D33C1E1C99}" type="presParOf" srcId="{55AB0AEC-89B8-4D60-A794-0E2FA7788409}" destId="{CEDA2733-E4BD-4499-A1DA-9B08255A4929}" srcOrd="0" destOrd="0" presId="urn:microsoft.com/office/officeart/2005/8/layout/hList9"/>
    <dgm:cxn modelId="{1AA3E827-7328-4D28-B1BD-2C3867D63BF5}" type="presParOf" srcId="{55AB0AEC-89B8-4D60-A794-0E2FA7788409}" destId="{5593A12C-E72B-4554-B1F9-545B1E38CF91}" srcOrd="1" destOrd="0" presId="urn:microsoft.com/office/officeart/2005/8/layout/hList9"/>
    <dgm:cxn modelId="{33BBD3AC-0B3A-42D3-931E-954CB4574D6E}" type="presParOf" srcId="{5593A12C-E72B-4554-B1F9-545B1E38CF91}" destId="{2BB01A94-0D34-40CD-913E-C51D491E0361}" srcOrd="0" destOrd="0" presId="urn:microsoft.com/office/officeart/2005/8/layout/hList9"/>
    <dgm:cxn modelId="{2C30C096-FA9A-4DF2-8BB2-F569D9ADB8EE}" type="presParOf" srcId="{5593A12C-E72B-4554-B1F9-545B1E38CF91}" destId="{A0BE6D3C-5476-4EE0-9144-F95037F88C7B}" srcOrd="1" destOrd="0" presId="urn:microsoft.com/office/officeart/2005/8/layout/hList9"/>
    <dgm:cxn modelId="{8AF82653-1831-4069-A7A2-319A6BCC8617}" type="presParOf" srcId="{A0BE6D3C-5476-4EE0-9144-F95037F88C7B}" destId="{C5818703-D699-426A-AE04-77BE41771EAC}" srcOrd="0" destOrd="0" presId="urn:microsoft.com/office/officeart/2005/8/layout/hList9"/>
    <dgm:cxn modelId="{061D70AA-91A6-422A-9BD6-487FDB04B158}" type="presParOf" srcId="{A0BE6D3C-5476-4EE0-9144-F95037F88C7B}" destId="{2283A447-D097-4AE6-BFCD-35A4CE6C8A69}" srcOrd="1" destOrd="0" presId="urn:microsoft.com/office/officeart/2005/8/layout/hList9"/>
    <dgm:cxn modelId="{028110C1-703B-4839-B917-C589B7DA8E0A}" type="presParOf" srcId="{55AB0AEC-89B8-4D60-A794-0E2FA7788409}" destId="{66C7AA4C-1DD4-4310-AF60-7063EE6551A5}" srcOrd="2" destOrd="0" presId="urn:microsoft.com/office/officeart/2005/8/layout/hList9"/>
    <dgm:cxn modelId="{E4FD16B2-E46D-4C32-9DAF-056DB2EE40CF}" type="presParOf" srcId="{55AB0AEC-89B8-4D60-A794-0E2FA7788409}" destId="{D3B4FD63-89A6-4583-A996-67A261D6B6E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18703-D699-426A-AE04-77BE41771EAC}">
      <dsp:nvSpPr>
        <dsp:cNvPr id="0" name=""/>
        <dsp:cNvSpPr/>
      </dsp:nvSpPr>
      <dsp:spPr>
        <a:xfrm>
          <a:off x="2863321" y="1345042"/>
          <a:ext cx="5041781" cy="33628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0944" rIns="440944" bIns="440944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Create Trainee Enrolment</a:t>
          </a:r>
          <a:endParaRPr lang="en-SG" sz="6200" kern="1200" dirty="0"/>
        </a:p>
      </dsp:txBody>
      <dsp:txXfrm>
        <a:off x="3670006" y="1345042"/>
        <a:ext cx="4235096" cy="3362868"/>
      </dsp:txXfrm>
    </dsp:sp>
    <dsp:sp modelId="{D3B4FD63-89A6-4583-A996-67A261D6B6E9}">
      <dsp:nvSpPr>
        <dsp:cNvPr id="0" name=""/>
        <dsp:cNvSpPr/>
      </dsp:nvSpPr>
      <dsp:spPr>
        <a:xfrm>
          <a:off x="174371" y="567"/>
          <a:ext cx="3361187" cy="3361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kern="1200" dirty="0"/>
            <a:t>1.</a:t>
          </a:r>
          <a:endParaRPr lang="en-SG" sz="9600" kern="1200" dirty="0"/>
        </a:p>
      </dsp:txBody>
      <dsp:txXfrm>
        <a:off x="666605" y="492801"/>
        <a:ext cx="2376719" cy="2376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18703-D699-426A-AE04-77BE41771EAC}">
      <dsp:nvSpPr>
        <dsp:cNvPr id="0" name=""/>
        <dsp:cNvSpPr/>
      </dsp:nvSpPr>
      <dsp:spPr>
        <a:xfrm>
          <a:off x="2863321" y="1345042"/>
          <a:ext cx="5041781" cy="33628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0944" rIns="440944" bIns="440944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Update Trainee Enrolment</a:t>
          </a:r>
          <a:endParaRPr lang="en-SG" sz="6200" kern="1200" dirty="0"/>
        </a:p>
      </dsp:txBody>
      <dsp:txXfrm>
        <a:off x="3670006" y="1345042"/>
        <a:ext cx="4235096" cy="3362868"/>
      </dsp:txXfrm>
    </dsp:sp>
    <dsp:sp modelId="{D3B4FD63-89A6-4583-A996-67A261D6B6E9}">
      <dsp:nvSpPr>
        <dsp:cNvPr id="0" name=""/>
        <dsp:cNvSpPr/>
      </dsp:nvSpPr>
      <dsp:spPr>
        <a:xfrm>
          <a:off x="174371" y="567"/>
          <a:ext cx="3361187" cy="3361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kern="1200" dirty="0"/>
            <a:t>2.</a:t>
          </a:r>
          <a:endParaRPr lang="en-SG" sz="9600" kern="1200" dirty="0"/>
        </a:p>
      </dsp:txBody>
      <dsp:txXfrm>
        <a:off x="666605" y="492801"/>
        <a:ext cx="2376719" cy="2376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18703-D699-426A-AE04-77BE41771EAC}">
      <dsp:nvSpPr>
        <dsp:cNvPr id="0" name=""/>
        <dsp:cNvSpPr/>
      </dsp:nvSpPr>
      <dsp:spPr>
        <a:xfrm>
          <a:off x="2863321" y="1345042"/>
          <a:ext cx="5041781" cy="33628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4048" rIns="384048" bIns="38404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5400" b="0" kern="1200" dirty="0"/>
            <a:t>Search/View Trainee Enrolment</a:t>
          </a:r>
          <a:endParaRPr lang="en-SG" sz="5400" b="0" kern="1200" dirty="0"/>
        </a:p>
      </dsp:txBody>
      <dsp:txXfrm>
        <a:off x="3670006" y="1345042"/>
        <a:ext cx="4235096" cy="3362868"/>
      </dsp:txXfrm>
    </dsp:sp>
    <dsp:sp modelId="{D3B4FD63-89A6-4583-A996-67A261D6B6E9}">
      <dsp:nvSpPr>
        <dsp:cNvPr id="0" name=""/>
        <dsp:cNvSpPr/>
      </dsp:nvSpPr>
      <dsp:spPr>
        <a:xfrm>
          <a:off x="174371" y="567"/>
          <a:ext cx="3361187" cy="3361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kern="1200" dirty="0"/>
            <a:t>3.</a:t>
          </a:r>
          <a:endParaRPr lang="en-SG" sz="9600" kern="1200" dirty="0"/>
        </a:p>
      </dsp:txBody>
      <dsp:txXfrm>
        <a:off x="666605" y="492801"/>
        <a:ext cx="2376719" cy="2376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591" tIns="44294" rIns="88591" bIns="44294" numCol="1" anchor="ctr" anchorCtr="0" compatLnSpc="1">
            <a:prstTxWarp prst="textNoShape">
              <a:avLst/>
            </a:prstTxWarp>
          </a:bodyPr>
          <a:lstStyle>
            <a:lvl1pPr defTabSz="884238" eaLnBrk="0" hangingPunct="0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6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591" tIns="44294" rIns="88591" bIns="44294" numCol="1" anchor="ctr" anchorCtr="0" compatLnSpc="1">
            <a:prstTxWarp prst="textNoShape">
              <a:avLst/>
            </a:prstTxWarp>
          </a:bodyPr>
          <a:lstStyle>
            <a:lvl1pPr algn="r" defTabSz="884238" eaLnBrk="0" hangingPunct="0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5613"/>
            <a:ext cx="294481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591" tIns="44294" rIns="88591" bIns="44294" numCol="1" anchor="b" anchorCtr="0" compatLnSpc="1">
            <a:prstTxWarp prst="textNoShape">
              <a:avLst/>
            </a:prstTxWarp>
          </a:bodyPr>
          <a:lstStyle>
            <a:lvl1pPr defTabSz="884238" eaLnBrk="0" hangingPunct="0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345613"/>
            <a:ext cx="29464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591" tIns="44294" rIns="88591" bIns="44294" numCol="1" anchor="b" anchorCtr="0" compatLnSpc="1">
            <a:prstTxWarp prst="textNoShape">
              <a:avLst/>
            </a:prstTxWarp>
          </a:bodyPr>
          <a:lstStyle>
            <a:lvl1pPr algn="r" defTabSz="884238">
              <a:defRPr sz="1100" smtClean="0"/>
            </a:lvl1pPr>
          </a:lstStyle>
          <a:p>
            <a:pPr>
              <a:defRPr/>
            </a:pPr>
            <a:fld id="{CC4F4DEC-8511-4E70-A521-3B131A1B7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35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7" tIns="47403" rIns="94807" bIns="47403" numCol="1" anchor="t" anchorCtr="0" compatLnSpc="1">
            <a:prstTxWarp prst="textNoShape">
              <a:avLst/>
            </a:prstTxWarp>
          </a:bodyPr>
          <a:lstStyle>
            <a:lvl1pPr defTabSz="946150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7" tIns="47403" rIns="94807" bIns="47403" numCol="1" anchor="t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87888"/>
            <a:ext cx="4987925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7" tIns="47403" rIns="94807" bIns="47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7" tIns="47403" rIns="94807" bIns="47403" numCol="1" anchor="b" anchorCtr="0" compatLnSpc="1">
            <a:prstTxWarp prst="textNoShape">
              <a:avLst/>
            </a:prstTxWarp>
          </a:bodyPr>
          <a:lstStyle>
            <a:lvl1pPr defTabSz="946150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7" tIns="47403" rIns="94807" bIns="47403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smtClean="0"/>
            </a:lvl1pPr>
          </a:lstStyle>
          <a:p>
            <a:pPr>
              <a:defRPr/>
            </a:pPr>
            <a:fld id="{9A69BDB4-E697-46C5-8F61-C21D0DC0F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58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3"/>
          <p:cNvSpPr>
            <a:spLocks noChangeArrowheads="1"/>
          </p:cNvSpPr>
          <p:nvPr userDrawn="1"/>
        </p:nvSpPr>
        <p:spPr bwMode="auto">
          <a:xfrm>
            <a:off x="344488" y="6557963"/>
            <a:ext cx="8451850" cy="233362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Freeform 98"/>
          <p:cNvSpPr>
            <a:spLocks/>
          </p:cNvSpPr>
          <p:nvPr userDrawn="1"/>
        </p:nvSpPr>
        <p:spPr bwMode="auto">
          <a:xfrm>
            <a:off x="1412875" y="1046163"/>
            <a:ext cx="7383463" cy="4117975"/>
          </a:xfrm>
          <a:custGeom>
            <a:avLst/>
            <a:gdLst>
              <a:gd name="T0" fmla="*/ 0 w 4665"/>
              <a:gd name="T1" fmla="*/ 2147483646 h 2592"/>
              <a:gd name="T2" fmla="*/ 2147483646 w 4665"/>
              <a:gd name="T3" fmla="*/ 0 h 2592"/>
              <a:gd name="T4" fmla="*/ 2147483646 w 4665"/>
              <a:gd name="T5" fmla="*/ 2147483646 h 2592"/>
              <a:gd name="T6" fmla="*/ 2147483646 w 4665"/>
              <a:gd name="T7" fmla="*/ 2147483646 h 2592"/>
              <a:gd name="T8" fmla="*/ 2147483646 w 4665"/>
              <a:gd name="T9" fmla="*/ 2147483646 h 2592"/>
              <a:gd name="T10" fmla="*/ 0 w 4665"/>
              <a:gd name="T11" fmla="*/ 2147483646 h 2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65" h="2592">
                <a:moveTo>
                  <a:pt x="0" y="7"/>
                </a:moveTo>
                <a:lnTo>
                  <a:pt x="4665" y="0"/>
                </a:lnTo>
                <a:lnTo>
                  <a:pt x="4665" y="2588"/>
                </a:lnTo>
                <a:lnTo>
                  <a:pt x="2875" y="2592"/>
                </a:lnTo>
                <a:lnTo>
                  <a:pt x="1" y="244"/>
                </a:lnTo>
                <a:lnTo>
                  <a:pt x="0" y="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" name="Text Box 116"/>
          <p:cNvSpPr txBox="1">
            <a:spLocks noChangeArrowheads="1"/>
          </p:cNvSpPr>
          <p:nvPr userDrawn="1"/>
        </p:nvSpPr>
        <p:spPr bwMode="auto">
          <a:xfrm>
            <a:off x="914400" y="6588125"/>
            <a:ext cx="3808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100">
                <a:solidFill>
                  <a:srgbClr val="777777"/>
                </a:solidFill>
              </a:rPr>
              <a:t>Confidential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8229600" y="66294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7B01905-0B69-4D0D-8CC6-2F1938346A61}" type="slidenum">
              <a:rPr lang="en-US" altLang="en-US" sz="800" smtClean="0">
                <a:ea typeface="MS PGothic" panose="020B0600070205080204" pitchFamily="34" charset="-128"/>
              </a:rPr>
              <a:pPr algn="r" eaLnBrk="1" hangingPunct="1">
                <a:defRPr/>
              </a:pPr>
              <a:t>‹#›</a:t>
            </a:fld>
            <a:endParaRPr lang="en-GB" altLang="en-US" sz="800">
              <a:ea typeface="MS PGothic" panose="020B0600070205080204" pitchFamily="34" charset="-128"/>
            </a:endParaRPr>
          </a:p>
        </p:txBody>
      </p:sp>
      <p:sp>
        <p:nvSpPr>
          <p:cNvPr id="2878539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3552825" y="2479675"/>
            <a:ext cx="4775200" cy="992188"/>
          </a:xfrm>
        </p:spPr>
        <p:txBody>
          <a:bodyPr anchor="b"/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78540" name="Rectangle 76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760788"/>
            <a:ext cx="3756025" cy="882650"/>
          </a:xfrm>
        </p:spPr>
        <p:txBody>
          <a:bodyPr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BB9226-3CBD-424D-ABC1-7BC7CEE86D5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883" y="1046163"/>
            <a:ext cx="620932" cy="40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769343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7141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112963" cy="5627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488" y="457200"/>
            <a:ext cx="6189662" cy="562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17041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457200"/>
            <a:ext cx="8455025" cy="7858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4488" y="1600200"/>
            <a:ext cx="8455025" cy="448468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408722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9895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9768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600200"/>
            <a:ext cx="4151312" cy="448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51313" cy="448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8449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07573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93264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3126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5953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6165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reeform 68"/>
          <p:cNvSpPr>
            <a:spLocks/>
          </p:cNvSpPr>
          <p:nvPr userDrawn="1"/>
        </p:nvSpPr>
        <p:spPr bwMode="auto">
          <a:xfrm>
            <a:off x="1928180" y="6527800"/>
            <a:ext cx="6872919" cy="261939"/>
          </a:xfrm>
          <a:custGeom>
            <a:avLst/>
            <a:gdLst>
              <a:gd name="T0" fmla="*/ 0 w 5033"/>
              <a:gd name="T1" fmla="*/ 0 h 147"/>
              <a:gd name="T2" fmla="*/ 0 w 5033"/>
              <a:gd name="T3" fmla="*/ 2147483646 h 147"/>
              <a:gd name="T4" fmla="*/ 2147483646 w 5033"/>
              <a:gd name="T5" fmla="*/ 2147483646 h 147"/>
              <a:gd name="T6" fmla="*/ 2147483646 w 5033"/>
              <a:gd name="T7" fmla="*/ 2147483646 h 147"/>
              <a:gd name="T8" fmla="*/ 2147483646 w 5033"/>
              <a:gd name="T9" fmla="*/ 2147483646 h 147"/>
              <a:gd name="T10" fmla="*/ 0 w 5033"/>
              <a:gd name="T11" fmla="*/ 0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33" h="147">
                <a:moveTo>
                  <a:pt x="0" y="0"/>
                </a:moveTo>
                <a:lnTo>
                  <a:pt x="0" y="110"/>
                </a:lnTo>
                <a:lnTo>
                  <a:pt x="37" y="147"/>
                </a:lnTo>
                <a:lnTo>
                  <a:pt x="5031" y="147"/>
                </a:lnTo>
                <a:lnTo>
                  <a:pt x="5033" y="3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457200"/>
            <a:ext cx="84550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br>
              <a:rPr lang="en-US" altLang="en-US"/>
            </a:br>
            <a:r>
              <a:rPr lang="en-US" altLang="en-US"/>
              <a:t>Second line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643063"/>
            <a:ext cx="8455025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Text Box 67"/>
          <p:cNvSpPr txBox="1">
            <a:spLocks noChangeArrowheads="1"/>
          </p:cNvSpPr>
          <p:nvPr userDrawn="1"/>
        </p:nvSpPr>
        <p:spPr bwMode="auto">
          <a:xfrm>
            <a:off x="5835650" y="6597650"/>
            <a:ext cx="28860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800" b="1">
                <a:solidFill>
                  <a:srgbClr val="777777"/>
                </a:solidFill>
              </a:rPr>
              <a:t>    </a:t>
            </a:r>
          </a:p>
        </p:txBody>
      </p:sp>
      <p:pic>
        <p:nvPicPr>
          <p:cNvPr id="1032" name="Picture 2" descr="7700_Eyebrow3"/>
          <p:cNvPicPr preferRelativeResize="0"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30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8229600" y="66294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24B876C-548A-42B1-A160-42168E0F4079}" type="slidenum">
              <a:rPr lang="en-US" altLang="en-US" sz="800" smtClean="0">
                <a:ea typeface="MS PGothic" panose="020B0600070205080204" pitchFamily="34" charset="-128"/>
              </a:rPr>
              <a:pPr algn="r" eaLnBrk="1" hangingPunct="1">
                <a:defRPr/>
              </a:pPr>
              <a:t>‹#›</a:t>
            </a:fld>
            <a:endParaRPr lang="en-GB" altLang="en-US" sz="800">
              <a:ea typeface="MS PGothic" panose="020B0600070205080204" pitchFamily="34" charset="-128"/>
            </a:endParaRPr>
          </a:p>
        </p:txBody>
      </p:sp>
      <p:sp>
        <p:nvSpPr>
          <p:cNvPr id="12" name="Text Box 66">
            <a:extLst>
              <a:ext uri="{FF2B5EF4-FFF2-40B4-BE49-F238E27FC236}">
                <a16:creationId xmlns:a16="http://schemas.microsoft.com/office/drawing/2014/main" id="{D2664879-B2FD-4AD1-918C-E0BDABFBB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1415" y="6599279"/>
            <a:ext cx="44663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defTabSz="8207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900" dirty="0"/>
              <a:t>Infocomm Competency Management System</a:t>
            </a:r>
            <a:r>
              <a:rPr lang="en-US" altLang="en-US" sz="900" dirty="0"/>
              <a:t> (ICMS)</a:t>
            </a:r>
            <a:endParaRPr lang="en-US" altLang="en-US" sz="900" dirty="0">
              <a:solidFill>
                <a:srgbClr val="595959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FAF449-20EF-4E38-90B2-1B09E32310D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 bwMode="black">
          <a:xfrm>
            <a:off x="235726" y="6408683"/>
            <a:ext cx="1692455" cy="4807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76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5" r:id="rId12"/>
  </p:sldLayoutIdLst>
  <p:transition/>
  <p:txStyles>
    <p:titleStyle>
      <a:lvl1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66688" indent="-166688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73038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</a:defRPr>
      </a:lvl2pPr>
      <a:lvl3pPr marL="506413" indent="-163513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688975" indent="-18097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8524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</a:defRPr>
      </a:lvl5pPr>
      <a:lvl6pPr marL="13096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17668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2240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26812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idx="4294967295"/>
          </p:nvPr>
        </p:nvSpPr>
        <p:spPr>
          <a:xfrm>
            <a:off x="2870200" y="1069975"/>
            <a:ext cx="5829300" cy="992188"/>
          </a:xfrm>
        </p:spPr>
        <p:txBody>
          <a:bodyPr anchor="b"/>
          <a:lstStyle/>
          <a:p>
            <a:pPr algn="r"/>
            <a:r>
              <a:rPr lang="en-US" altLang="en-US" sz="3000">
                <a:solidFill>
                  <a:schemeClr val="bg1"/>
                </a:solidFill>
              </a:rPr>
              <a:t>ICMS User Orientation Training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4294967295"/>
          </p:nvPr>
        </p:nvSpPr>
        <p:spPr>
          <a:xfrm>
            <a:off x="3535363" y="2365375"/>
            <a:ext cx="5164137" cy="1368425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Infocomm Competency Management System (ICMS)  </a:t>
            </a:r>
          </a:p>
          <a:p>
            <a:pPr marL="0" indent="0" algn="r">
              <a:buFontTx/>
              <a:buNone/>
            </a:pPr>
            <a:endParaRPr lang="en-GB" altLang="en-US" sz="1400" b="1">
              <a:solidFill>
                <a:schemeClr val="bg1"/>
              </a:solidFill>
            </a:endParaRPr>
          </a:p>
          <a:p>
            <a:pPr marL="0" indent="0" algn="r"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SECTION D: TRAINEE ENROLMENT</a:t>
            </a:r>
          </a:p>
          <a:p>
            <a:pPr marL="0" indent="0" algn="r"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For Course Providers </a:t>
            </a:r>
            <a:endParaRPr lang="en-US" altLang="en-US" sz="1400">
              <a:solidFill>
                <a:schemeClr val="bg1"/>
              </a:solidFill>
            </a:endParaRPr>
          </a:p>
          <a:p>
            <a:pPr marL="0" indent="0" algn="r"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ct val="20000"/>
              </a:spcBef>
              <a:buFontTx/>
              <a:buNone/>
            </a:pPr>
            <a:endParaRPr lang="en-GB" altLang="en-US" sz="1400">
              <a:solidFill>
                <a:schemeClr val="bg1"/>
              </a:solidFill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6299200" y="4581525"/>
            <a:ext cx="2400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35000"/>
              </a:spcBef>
              <a:buClr>
                <a:srgbClr val="CC0033"/>
              </a:buClr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Apr 2018</a:t>
            </a:r>
          </a:p>
        </p:txBody>
      </p:sp>
      <p:grpSp>
        <p:nvGrpSpPr>
          <p:cNvPr id="5125" name="Group 16"/>
          <p:cNvGrpSpPr>
            <a:grpSpLocks/>
          </p:cNvGrpSpPr>
          <p:nvPr/>
        </p:nvGrpSpPr>
        <p:grpSpPr bwMode="auto">
          <a:xfrm>
            <a:off x="344488" y="4356100"/>
            <a:ext cx="5586412" cy="1960563"/>
            <a:chOff x="217" y="2841"/>
            <a:chExt cx="3095" cy="1086"/>
          </a:xfrm>
        </p:grpSpPr>
        <p:pic>
          <p:nvPicPr>
            <p:cNvPr id="5127" name="Picture 12" descr="cover people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96"/>
            <a:stretch>
              <a:fillRect/>
            </a:stretch>
          </p:blipFill>
          <p:spPr bwMode="auto">
            <a:xfrm>
              <a:off x="217" y="2841"/>
              <a:ext cx="2728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15" descr="2655845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2909"/>
              <a:ext cx="392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5208D-368A-4E29-AB73-665A78711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1394"/>
            <a:ext cx="9144000" cy="3295211"/>
          </a:xfrm>
          <a:prstGeom prst="rect">
            <a:avLst/>
          </a:prstGeom>
        </p:spPr>
      </p:pic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344488" y="457200"/>
            <a:ext cx="8455025" cy="338138"/>
          </a:xfrm>
        </p:spPr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Creation of Trainee Enrolment</a:t>
            </a:r>
            <a:endParaRPr lang="en-US" altLang="en-US" sz="2000" i="1"/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428625" y="1009650"/>
            <a:ext cx="40285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  Create New Trainee Enrolment Record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02107" y="4589610"/>
            <a:ext cx="836613" cy="215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SG" alt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1767" y="5122863"/>
            <a:ext cx="2103438" cy="13287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b="1" u="sng" dirty="0">
                <a:solidFill>
                  <a:srgbClr val="FF0000"/>
                </a:solidFill>
              </a:rPr>
              <a:t>Action:  </a:t>
            </a:r>
          </a:p>
          <a:p>
            <a:pPr>
              <a:defRPr/>
            </a:pPr>
            <a:r>
              <a:rPr lang="en-US" altLang="en-US" sz="1400" b="1" dirty="0"/>
              <a:t>Click on the New Enrolment button to create a new trainee enrolment record</a:t>
            </a:r>
          </a:p>
        </p:txBody>
      </p:sp>
      <p:cxnSp>
        <p:nvCxnSpPr>
          <p:cNvPr id="14343" name="Straight Connector 2"/>
          <p:cNvCxnSpPr>
            <a:cxnSpLocks noChangeShapeType="1"/>
          </p:cNvCxnSpPr>
          <p:nvPr/>
        </p:nvCxnSpPr>
        <p:spPr bwMode="auto">
          <a:xfrm>
            <a:off x="7845813" y="4805510"/>
            <a:ext cx="0" cy="317353"/>
          </a:xfrm>
          <a:prstGeom prst="line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A1CB2C-7603-4A9B-9699-EFE9CB7DF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957387"/>
            <a:ext cx="8867775" cy="2943225"/>
          </a:xfrm>
          <a:prstGeom prst="rect">
            <a:avLst/>
          </a:prstGeom>
        </p:spPr>
      </p:pic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382588" y="1003300"/>
            <a:ext cx="8570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Create New Trainee Enrolment Record:</a:t>
            </a:r>
          </a:p>
          <a:p>
            <a:pPr eaLnBrk="1" hangingPunct="1"/>
            <a:r>
              <a:rPr lang="en-US" altLang="en-US" b="1" dirty="0"/>
              <a:t>Common data fields such as Course/Certification Title, Start/End Date, etc. can be specified for bulk enrolments (up to 10 trainees)</a:t>
            </a: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5645150" y="1692275"/>
            <a:ext cx="2876550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b="1">
              <a:solidFill>
                <a:srgbClr val="0033CC"/>
              </a:solidFill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290513" y="457200"/>
            <a:ext cx="84550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Creation of Trainee Enrolment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94329" y="3287342"/>
            <a:ext cx="4477871" cy="135908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BFFA7B-F78F-4C59-B7C8-FEE01CD5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753"/>
            <a:ext cx="8878185" cy="1602634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44488" y="457200"/>
            <a:ext cx="8455025" cy="338138"/>
          </a:xfrm>
          <a:prstGeom prst="rect">
            <a:avLst/>
          </a:prstGeom>
        </p:spPr>
        <p:txBody>
          <a:bodyPr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</a:t>
            </a:r>
            <a:r>
              <a:rPr lang="en-US" altLang="en-US" i="1" dirty="0"/>
              <a:t>Enrolment: </a:t>
            </a:r>
            <a:r>
              <a:rPr lang="en-US" altLang="en-US" sz="2000" b="0" i="1" dirty="0"/>
              <a:t>Creation of Trainee Enrolment</a:t>
            </a:r>
            <a:endParaRPr lang="en-US" altLang="en-US" i="1" kern="0" dirty="0"/>
          </a:p>
        </p:txBody>
      </p:sp>
      <p:cxnSp>
        <p:nvCxnSpPr>
          <p:cNvPr id="11" name="Straight Connector 2"/>
          <p:cNvCxnSpPr>
            <a:cxnSpLocks noChangeShapeType="1"/>
          </p:cNvCxnSpPr>
          <p:nvPr/>
        </p:nvCxnSpPr>
        <p:spPr bwMode="auto">
          <a:xfrm flipV="1">
            <a:off x="7266172" y="3037965"/>
            <a:ext cx="0" cy="889934"/>
          </a:xfrm>
          <a:prstGeom prst="line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ounded Rectangle 11"/>
          <p:cNvSpPr/>
          <p:nvPr/>
        </p:nvSpPr>
        <p:spPr>
          <a:xfrm>
            <a:off x="6393508" y="2442929"/>
            <a:ext cx="2484677" cy="5950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SG" alt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9092" y="3942790"/>
            <a:ext cx="4098086" cy="612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b="1" u="sng" dirty="0">
                <a:solidFill>
                  <a:srgbClr val="FF0000"/>
                </a:solidFill>
              </a:rPr>
              <a:t>Action:  </a:t>
            </a:r>
          </a:p>
          <a:p>
            <a:pPr>
              <a:defRPr/>
            </a:pPr>
            <a:r>
              <a:rPr lang="en-US" altLang="en-US" sz="1400" b="1" dirty="0"/>
              <a:t>Select Profession type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44488" y="1203371"/>
            <a:ext cx="21916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Profession selection</a:t>
            </a:r>
          </a:p>
        </p:txBody>
      </p:sp>
    </p:spTree>
    <p:extLst>
      <p:ext uri="{BB962C8B-B14F-4D97-AF65-F5344CB8AC3E}">
        <p14:creationId xmlns:p14="http://schemas.microsoft.com/office/powerpoint/2010/main" val="35011067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1D6F0-4C52-4E60-A091-D105591EC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617"/>
            <a:ext cx="9144000" cy="3029039"/>
          </a:xfrm>
          <a:prstGeom prst="rect">
            <a:avLst/>
          </a:prstGeom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39750" y="1008063"/>
            <a:ext cx="7662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/>
              <a:t>Submission of the </a:t>
            </a:r>
            <a:r>
              <a:rPr lang="en-US" altLang="en-US" b="1" dirty="0" err="1"/>
              <a:t>SkillsFuture</a:t>
            </a:r>
            <a:r>
              <a:rPr lang="en-US" altLang="en-US" b="1" dirty="0"/>
              <a:t>/PSEA Credit amount</a:t>
            </a:r>
            <a:endParaRPr lang="en-SG" alt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07498" y="3191834"/>
            <a:ext cx="2879725" cy="2159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SG" alt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9063" y="4947865"/>
            <a:ext cx="3600450" cy="14642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b="1" u="sng" dirty="0">
                <a:solidFill>
                  <a:srgbClr val="FF0000"/>
                </a:solidFill>
              </a:rPr>
              <a:t>Action:  </a:t>
            </a:r>
          </a:p>
          <a:p>
            <a:pPr>
              <a:defRPr/>
            </a:pPr>
            <a:r>
              <a:rPr lang="en-US" altLang="en-US" b="1" dirty="0"/>
              <a:t>To key in the </a:t>
            </a:r>
            <a:r>
              <a:rPr lang="en-US" altLang="en-US" b="1" dirty="0" err="1"/>
              <a:t>SkillsFuture</a:t>
            </a:r>
            <a:r>
              <a:rPr lang="en-US" altLang="en-US" b="1" dirty="0"/>
              <a:t>/PSEA Credit Claim amount used by eligible individual to offset the course fee</a:t>
            </a:r>
            <a:endParaRPr lang="en-SG" altLang="en-US" b="1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44488" y="457200"/>
            <a:ext cx="8455025" cy="338138"/>
          </a:xfrm>
          <a:prstGeom prst="rect">
            <a:avLst/>
          </a:prstGeom>
        </p:spPr>
        <p:txBody>
          <a:bodyPr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</a:t>
            </a:r>
            <a:r>
              <a:rPr lang="en-US" altLang="en-US" i="1" dirty="0"/>
              <a:t>Enrolment: </a:t>
            </a:r>
            <a:r>
              <a:rPr lang="en-US" altLang="en-US" sz="2000" b="0" i="1" dirty="0"/>
              <a:t>Creation of Trainee Enrolment</a:t>
            </a:r>
            <a:endParaRPr lang="en-US" altLang="en-US" i="1" kern="0" dirty="0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97CAF406-17EE-4E40-B88C-23B53BDC5264}"/>
              </a:ext>
            </a:extLst>
          </p:cNvPr>
          <p:cNvSpPr/>
          <p:nvPr/>
        </p:nvSpPr>
        <p:spPr>
          <a:xfrm>
            <a:off x="996101" y="3418665"/>
            <a:ext cx="2879725" cy="2159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SG" altLang="en-US">
              <a:solidFill>
                <a:srgbClr val="FFFFFF"/>
              </a:solidFill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E6DBB0B-F882-448D-AAA4-E910B7A76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57" y="4492483"/>
            <a:ext cx="49218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/>
              <a:t>Note: </a:t>
            </a:r>
            <a:r>
              <a:rPr lang="en-US" altLang="en-US" dirty="0" err="1"/>
              <a:t>TrainingAllowance</a:t>
            </a:r>
            <a:r>
              <a:rPr lang="en-US" altLang="en-US" dirty="0"/>
              <a:t> is </a:t>
            </a:r>
            <a:r>
              <a:rPr lang="en-US" altLang="en-US" dirty="0" err="1"/>
              <a:t>readonly</a:t>
            </a:r>
            <a:r>
              <a:rPr lang="en-US" altLang="en-US" dirty="0"/>
              <a:t> field. It is </a:t>
            </a:r>
            <a:r>
              <a:rPr lang="en-SG" dirty="0"/>
              <a:t>calculated by system based on the $7.50 x hours of training.</a:t>
            </a:r>
            <a:r>
              <a:rPr lang="en-US" altLang="en-US" dirty="0"/>
              <a:t> It’s applicable for Local or Overseas </a:t>
            </a:r>
            <a:r>
              <a:rPr lang="en-US" altLang="en-US" dirty="0" err="1"/>
              <a:t>Programme</a:t>
            </a:r>
            <a:r>
              <a:rPr lang="en-US" altLang="en-US" dirty="0"/>
              <a:t> and visible in case Media Freelancers is selected.</a:t>
            </a:r>
            <a:endParaRPr lang="en-SG" alt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9B93F7-213C-4ECE-A905-129430828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134"/>
            <a:ext cx="9144000" cy="2322032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44488" y="457200"/>
            <a:ext cx="8455025" cy="338138"/>
          </a:xfrm>
          <a:prstGeom prst="rect">
            <a:avLst/>
          </a:prstGeom>
        </p:spPr>
        <p:txBody>
          <a:bodyPr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</a:t>
            </a:r>
            <a:r>
              <a:rPr lang="en-US" altLang="en-US" i="1" dirty="0"/>
              <a:t>Enrolment: </a:t>
            </a:r>
            <a:r>
              <a:rPr lang="en-US" altLang="en-US" sz="2000" b="0" i="1" dirty="0"/>
              <a:t>Creation of Trainee Enrolment</a:t>
            </a:r>
            <a:endParaRPr lang="en-US" altLang="en-US" i="1" kern="0" dirty="0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44488" y="1262694"/>
            <a:ext cx="78666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Uploading Function in ICMS: </a:t>
            </a:r>
            <a:endParaRPr lang="en-US" altLang="en-US" sz="1400" b="1" dirty="0">
              <a:solidFill>
                <a:srgbClr val="00B0F0"/>
              </a:solidFill>
            </a:endParaRPr>
          </a:p>
        </p:txBody>
      </p:sp>
      <p:sp>
        <p:nvSpPr>
          <p:cNvPr id="6" name="Rounded Rectangle 11"/>
          <p:cNvSpPr>
            <a:spLocks noChangeArrowheads="1"/>
          </p:cNvSpPr>
          <p:nvPr/>
        </p:nvSpPr>
        <p:spPr bwMode="auto">
          <a:xfrm>
            <a:off x="2681322" y="4018930"/>
            <a:ext cx="1760818" cy="272236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7" name="Straight Connector 8"/>
          <p:cNvCxnSpPr>
            <a:cxnSpLocks noChangeShapeType="1"/>
          </p:cNvCxnSpPr>
          <p:nvPr/>
        </p:nvCxnSpPr>
        <p:spPr bwMode="auto">
          <a:xfrm flipV="1">
            <a:off x="3561731" y="4291166"/>
            <a:ext cx="0" cy="63817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081500" y="4953957"/>
            <a:ext cx="4392613" cy="7143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</a:rPr>
              <a:t>Action:  </a:t>
            </a:r>
          </a:p>
          <a:p>
            <a:pPr>
              <a:defRPr/>
            </a:pPr>
            <a:r>
              <a:rPr lang="en-US" b="1" dirty="0">
                <a:ea typeface="MS PGothic" pitchFamily="34" charset="-128"/>
              </a:rPr>
              <a:t>Upload the necessary documents</a:t>
            </a:r>
          </a:p>
        </p:txBody>
      </p: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2780189" y="2917319"/>
            <a:ext cx="191897" cy="805868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10" name="Straight Connector 8"/>
          <p:cNvCxnSpPr>
            <a:cxnSpLocks noChangeShapeType="1"/>
          </p:cNvCxnSpPr>
          <p:nvPr/>
        </p:nvCxnSpPr>
        <p:spPr bwMode="auto">
          <a:xfrm>
            <a:off x="1761014" y="3210537"/>
            <a:ext cx="101917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36037" y="2494018"/>
            <a:ext cx="1732803" cy="17366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</a:rPr>
              <a:t>Action:  </a:t>
            </a:r>
          </a:p>
          <a:p>
            <a:pPr>
              <a:defRPr/>
            </a:pPr>
            <a:r>
              <a:rPr lang="en-US" b="1" dirty="0">
                <a:ea typeface="MS PGothic" pitchFamily="34" charset="-128"/>
              </a:rPr>
              <a:t>Tick the documents that have been uploaded</a:t>
            </a:r>
          </a:p>
        </p:txBody>
      </p:sp>
    </p:spTree>
    <p:extLst>
      <p:ext uri="{BB962C8B-B14F-4D97-AF65-F5344CB8AC3E}">
        <p14:creationId xmlns:p14="http://schemas.microsoft.com/office/powerpoint/2010/main" val="1987342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539750" y="1100138"/>
            <a:ext cx="5761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Submission of Trainee Enrolment</a:t>
            </a:r>
            <a:endParaRPr lang="en-SG" altLang="en-US" b="1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1957388"/>
            <a:ext cx="57277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127750" y="2076450"/>
            <a:ext cx="982663" cy="34607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>
            <a:off x="6300788" y="2422525"/>
            <a:ext cx="0" cy="793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75250" y="3216275"/>
            <a:ext cx="2630488" cy="977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alt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</a:t>
            </a:r>
            <a:r>
              <a:rPr lang="en-GB" altLang="en-US" b="1" dirty="0">
                <a:latin typeface="Arial" charset="0"/>
                <a:cs typeface="Arial" charset="0"/>
              </a:rPr>
              <a:t> Select ‘Submit’ to submit trainee enrolment in system </a:t>
            </a:r>
            <a:r>
              <a:rPr lang="en-GB" alt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altLang="en-US" dirty="0">
              <a:latin typeface="Arial" charset="0"/>
              <a:cs typeface="Arial" charset="0"/>
            </a:endParaRPr>
          </a:p>
        </p:txBody>
      </p:sp>
      <p:sp>
        <p:nvSpPr>
          <p:cNvPr id="17416" name="Title 4"/>
          <p:cNvSpPr>
            <a:spLocks noGrp="1"/>
          </p:cNvSpPr>
          <p:nvPr>
            <p:ph type="title"/>
          </p:nvPr>
        </p:nvSpPr>
        <p:spPr>
          <a:xfrm>
            <a:off x="344488" y="457200"/>
            <a:ext cx="8455025" cy="504825"/>
          </a:xfrm>
        </p:spPr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Creation of Trainee Enrolment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539750" y="1225550"/>
            <a:ext cx="5761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Additional Information: Purpose of Buttons</a:t>
            </a:r>
            <a:endParaRPr lang="en-SG" altLang="en-US" sz="200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1957388"/>
            <a:ext cx="57277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70038" y="2070100"/>
            <a:ext cx="1704975" cy="346075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cxnSp>
        <p:nvCxnSpPr>
          <p:cNvPr id="9" name="Straight Connector 8"/>
          <p:cNvCxnSpPr/>
          <p:nvPr/>
        </p:nvCxnSpPr>
        <p:spPr>
          <a:xfrm>
            <a:off x="1858963" y="2416175"/>
            <a:ext cx="0" cy="61436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4650" y="3030538"/>
            <a:ext cx="2252663" cy="677862"/>
          </a:xfrm>
          <a:prstGeom prst="roundRect">
            <a:avLst/>
          </a:prstGeom>
          <a:solidFill>
            <a:srgbClr val="E3EDF9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altLang="en-US" dirty="0"/>
              <a:t>Additional trainee will be added to the list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52800" y="2071688"/>
            <a:ext cx="1012825" cy="346075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97275" y="2417763"/>
            <a:ext cx="0" cy="159702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22363" y="4014788"/>
            <a:ext cx="3009900" cy="919162"/>
          </a:xfrm>
          <a:prstGeom prst="roundRect">
            <a:avLst/>
          </a:prstGeom>
          <a:solidFill>
            <a:srgbClr val="E3EDF9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ctr">
              <a:defRPr>
                <a:latin typeface="+mn-lt"/>
                <a:cs typeface="+mn-cs"/>
              </a:defRPr>
            </a:lvl1pPr>
            <a:lvl2pPr>
              <a:defRPr>
                <a:latin typeface="+mn-lt"/>
                <a:cs typeface="+mn-cs"/>
              </a:defRPr>
            </a:lvl2pPr>
            <a:lvl3pPr>
              <a:defRPr>
                <a:latin typeface="+mn-lt"/>
                <a:cs typeface="+mn-cs"/>
              </a:defRPr>
            </a:lvl3pPr>
            <a:lvl4pPr>
              <a:defRPr>
                <a:latin typeface="+mn-lt"/>
                <a:cs typeface="+mn-cs"/>
              </a:defRPr>
            </a:lvl4pPr>
            <a:lvl5pPr>
              <a:defRPr>
                <a:latin typeface="+mn-lt"/>
                <a:cs typeface="+mn-cs"/>
              </a:defRPr>
            </a:lvl5pPr>
            <a:lvl6pPr>
              <a:defRPr>
                <a:latin typeface="+mn-lt"/>
                <a:cs typeface="+mn-cs"/>
              </a:defRPr>
            </a:lvl6pPr>
            <a:lvl7pPr>
              <a:defRPr>
                <a:latin typeface="+mn-lt"/>
                <a:cs typeface="+mn-cs"/>
              </a:defRPr>
            </a:lvl7pPr>
            <a:lvl8pPr>
              <a:defRPr>
                <a:latin typeface="+mn-lt"/>
                <a:cs typeface="+mn-cs"/>
              </a:defRPr>
            </a:lvl8pPr>
            <a:lvl9pPr>
              <a:defRPr>
                <a:latin typeface="+mn-lt"/>
                <a:cs typeface="+mn-cs"/>
              </a:defRPr>
            </a:lvl9pPr>
          </a:lstStyle>
          <a:p>
            <a:pPr algn="l">
              <a:defRPr/>
            </a:pPr>
            <a:r>
              <a:rPr lang="en-GB" altLang="en-US" dirty="0"/>
              <a:t>Discard all information provided and return to Trainee Enrolment Enquiry screen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45000" y="2071688"/>
            <a:ext cx="1641475" cy="346075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cxnSp>
        <p:nvCxnSpPr>
          <p:cNvPr id="20" name="Straight Connector 19"/>
          <p:cNvCxnSpPr>
            <a:endCxn id="21" idx="0"/>
          </p:cNvCxnSpPr>
          <p:nvPr/>
        </p:nvCxnSpPr>
        <p:spPr>
          <a:xfrm>
            <a:off x="4883150" y="2417763"/>
            <a:ext cx="0" cy="288448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62200" y="5302250"/>
            <a:ext cx="5041900" cy="647700"/>
          </a:xfrm>
          <a:prstGeom prst="roundRect">
            <a:avLst/>
          </a:prstGeom>
          <a:solidFill>
            <a:srgbClr val="E3EDF9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ctr">
              <a:defRPr>
                <a:latin typeface="+mn-lt"/>
                <a:cs typeface="+mn-cs"/>
              </a:defRPr>
            </a:lvl1pPr>
            <a:lvl2pPr>
              <a:defRPr>
                <a:latin typeface="+mn-lt"/>
                <a:cs typeface="+mn-cs"/>
              </a:defRPr>
            </a:lvl2pPr>
            <a:lvl3pPr>
              <a:defRPr>
                <a:latin typeface="+mn-lt"/>
                <a:cs typeface="+mn-cs"/>
              </a:defRPr>
            </a:lvl3pPr>
            <a:lvl4pPr>
              <a:defRPr>
                <a:latin typeface="+mn-lt"/>
                <a:cs typeface="+mn-cs"/>
              </a:defRPr>
            </a:lvl4pPr>
            <a:lvl5pPr>
              <a:defRPr>
                <a:latin typeface="+mn-lt"/>
                <a:cs typeface="+mn-cs"/>
              </a:defRPr>
            </a:lvl5pPr>
            <a:lvl6pPr>
              <a:defRPr>
                <a:latin typeface="+mn-lt"/>
                <a:cs typeface="+mn-cs"/>
              </a:defRPr>
            </a:lvl6pPr>
            <a:lvl7pPr>
              <a:defRPr>
                <a:latin typeface="+mn-lt"/>
                <a:cs typeface="+mn-cs"/>
              </a:defRPr>
            </a:lvl7pPr>
            <a:lvl8pPr>
              <a:defRPr>
                <a:latin typeface="+mn-lt"/>
                <a:cs typeface="+mn-cs"/>
              </a:defRPr>
            </a:lvl8pPr>
            <a:lvl9pPr>
              <a:defRPr>
                <a:latin typeface="+mn-lt"/>
                <a:cs typeface="+mn-cs"/>
              </a:defRPr>
            </a:lvl9pPr>
          </a:lstStyle>
          <a:p>
            <a:pPr algn="l">
              <a:defRPr/>
            </a:pPr>
            <a:r>
              <a:rPr lang="en-GB" altLang="en-US" dirty="0"/>
              <a:t>System will perform minimum validate only (e.g. date format), and create one draft enrolment record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27750" y="2076450"/>
            <a:ext cx="982663" cy="346075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cxnSp>
        <p:nvCxnSpPr>
          <p:cNvPr id="24" name="Straight Connector 23"/>
          <p:cNvCxnSpPr/>
          <p:nvPr/>
        </p:nvCxnSpPr>
        <p:spPr>
          <a:xfrm>
            <a:off x="6300788" y="2422525"/>
            <a:ext cx="0" cy="7937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84875" y="3227388"/>
            <a:ext cx="2251075" cy="919162"/>
          </a:xfrm>
          <a:prstGeom prst="roundRect">
            <a:avLst/>
          </a:prstGeom>
          <a:solidFill>
            <a:srgbClr val="E3EDF9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ctr">
              <a:defRPr>
                <a:latin typeface="+mn-lt"/>
                <a:cs typeface="+mn-cs"/>
              </a:defRPr>
            </a:lvl1pPr>
            <a:lvl2pPr>
              <a:defRPr>
                <a:latin typeface="+mn-lt"/>
                <a:cs typeface="+mn-cs"/>
              </a:defRPr>
            </a:lvl2pPr>
            <a:lvl3pPr>
              <a:defRPr>
                <a:latin typeface="+mn-lt"/>
                <a:cs typeface="+mn-cs"/>
              </a:defRPr>
            </a:lvl3pPr>
            <a:lvl4pPr>
              <a:defRPr>
                <a:latin typeface="+mn-lt"/>
                <a:cs typeface="+mn-cs"/>
              </a:defRPr>
            </a:lvl4pPr>
            <a:lvl5pPr>
              <a:defRPr>
                <a:latin typeface="+mn-lt"/>
                <a:cs typeface="+mn-cs"/>
              </a:defRPr>
            </a:lvl5pPr>
            <a:lvl6pPr>
              <a:defRPr>
                <a:latin typeface="+mn-lt"/>
                <a:cs typeface="+mn-cs"/>
              </a:defRPr>
            </a:lvl6pPr>
            <a:lvl7pPr>
              <a:defRPr>
                <a:latin typeface="+mn-lt"/>
                <a:cs typeface="+mn-cs"/>
              </a:defRPr>
            </a:lvl7pPr>
            <a:lvl8pPr>
              <a:defRPr>
                <a:latin typeface="+mn-lt"/>
                <a:cs typeface="+mn-cs"/>
              </a:defRPr>
            </a:lvl8pPr>
            <a:lvl9pPr>
              <a:defRPr>
                <a:latin typeface="+mn-lt"/>
                <a:cs typeface="+mn-cs"/>
              </a:defRPr>
            </a:lvl9pPr>
          </a:lstStyle>
          <a:p>
            <a:pPr algn="l">
              <a:defRPr/>
            </a:pPr>
            <a:r>
              <a:rPr lang="en-GB" altLang="en-US" dirty="0"/>
              <a:t>System will perform complete validation on the input</a:t>
            </a:r>
          </a:p>
        </p:txBody>
      </p:sp>
      <p:sp>
        <p:nvSpPr>
          <p:cNvPr id="18448" name="Title 4"/>
          <p:cNvSpPr>
            <a:spLocks noGrp="1"/>
          </p:cNvSpPr>
          <p:nvPr>
            <p:ph type="title"/>
          </p:nvPr>
        </p:nvSpPr>
        <p:spPr>
          <a:xfrm>
            <a:off x="344488" y="457200"/>
            <a:ext cx="8455025" cy="504825"/>
          </a:xfrm>
        </p:spPr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Creation of Trainee Enrolment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4A36D4-C102-49BE-A47E-F9C6FF20C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" y="1382632"/>
            <a:ext cx="9143999" cy="1339278"/>
          </a:xfrm>
          <a:prstGeom prst="rect">
            <a:avLst/>
          </a:prstGeom>
        </p:spPr>
      </p:pic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428625" y="1009650"/>
            <a:ext cx="2773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Submission of Declaration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591" y="1705349"/>
            <a:ext cx="8153034" cy="69532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324933" y="2490466"/>
            <a:ext cx="1350962" cy="220143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85813" y="2757488"/>
            <a:ext cx="0" cy="844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7975" y="3336925"/>
            <a:ext cx="4264025" cy="4032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alt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GB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en-GB" altLang="en-US" b="1" dirty="0">
                <a:latin typeface="Arial" charset="0"/>
                <a:cs typeface="Arial" charset="0"/>
              </a:rPr>
              <a:t> Complete the Declaration Section</a:t>
            </a:r>
          </a:p>
        </p:txBody>
      </p:sp>
      <p:sp>
        <p:nvSpPr>
          <p:cNvPr id="19464" name="Title 4"/>
          <p:cNvSpPr>
            <a:spLocks noGrp="1"/>
          </p:cNvSpPr>
          <p:nvPr>
            <p:ph type="title"/>
          </p:nvPr>
        </p:nvSpPr>
        <p:spPr>
          <a:xfrm>
            <a:off x="344488" y="457200"/>
            <a:ext cx="8455025" cy="504825"/>
          </a:xfrm>
        </p:spPr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Creation of Trainee Enrolment</a:t>
            </a:r>
            <a:endParaRPr lang="en-US" altLang="en-US" sz="1800" b="0" i="1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0A79B0-EBEC-48A0-A869-5B0353CD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90" y="1574800"/>
            <a:ext cx="8029575" cy="1276350"/>
          </a:xfrm>
          <a:prstGeom prst="rect">
            <a:avLst/>
          </a:prstGeom>
        </p:spPr>
      </p:pic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428625" y="1203325"/>
            <a:ext cx="2486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Successful Submission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46001" y="2171701"/>
            <a:ext cx="4341885" cy="34766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344488" y="4006850"/>
            <a:ext cx="8240712" cy="9191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dirty="0">
                <a:latin typeface="Arial" charset="0"/>
                <a:cs typeface="Arial" charset="0"/>
              </a:rPr>
              <a:t>If the Trainee Enrolment is submitted successfully, a Trainee Enrolment ID will be issued in the format of </a:t>
            </a:r>
            <a:r>
              <a:rPr lang="en-GB" altLang="en-US" b="1" dirty="0">
                <a:latin typeface="Arial" charset="0"/>
                <a:cs typeface="Arial" charset="0"/>
              </a:rPr>
              <a:t>&lt;Programme Code&gt;/&lt;Term Code&gt;/EN/&lt;YYYYMM&gt;/&lt;999999&gt;</a:t>
            </a:r>
            <a:r>
              <a:rPr lang="en-GB" altLang="en-US" dirty="0">
                <a:latin typeface="Arial" charset="0"/>
                <a:cs typeface="Arial" charset="0"/>
              </a:rPr>
              <a:t> for each trainee.</a:t>
            </a:r>
          </a:p>
        </p:txBody>
      </p:sp>
      <p:sp>
        <p:nvSpPr>
          <p:cNvPr id="20487" name="Title 4"/>
          <p:cNvSpPr>
            <a:spLocks noGrp="1"/>
          </p:cNvSpPr>
          <p:nvPr>
            <p:ph type="title"/>
          </p:nvPr>
        </p:nvSpPr>
        <p:spPr>
          <a:xfrm>
            <a:off x="344488" y="457200"/>
            <a:ext cx="8455025" cy="504825"/>
          </a:xfrm>
        </p:spPr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Creation of Trainee Enrolment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Update Trainee Enrolment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0376" y="1241947"/>
          <a:ext cx="8079475" cy="470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   ICMS Trainee Enrolment: Content Page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495300" y="1403350"/>
            <a:ext cx="822007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000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1800" b="1"/>
              <a:t>Endorsed Course Providers (CP) are able to perform the following functions in ICMS: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AutoNum type="romanLcPeriod"/>
            </a:pPr>
            <a:r>
              <a:rPr lang="en-US" altLang="en-US" sz="1800" b="1"/>
              <a:t>Create Trainee Enrolment Record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AutoNum type="romanLcPeriod"/>
            </a:pPr>
            <a:r>
              <a:rPr lang="en-US" altLang="en-US" sz="1800" b="1"/>
              <a:t>Update Trainee Enrolment Record Details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AutoNum type="romanLcPeriod"/>
            </a:pPr>
            <a:r>
              <a:rPr lang="en-US" altLang="en-US" sz="1800" b="1"/>
              <a:t>Search/View Trainee Enrolment Record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US" altLang="en-US" sz="1800" b="1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US" altLang="en-US" sz="1800" b="1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395288" y="1030288"/>
            <a:ext cx="6837362" cy="504825"/>
          </a:xfrm>
        </p:spPr>
        <p:txBody>
          <a:bodyPr/>
          <a:lstStyle/>
          <a:p>
            <a:r>
              <a:rPr lang="en-US" altLang="en-US" sz="1800" i="1" dirty="0"/>
              <a:t>   </a:t>
            </a:r>
            <a:r>
              <a:rPr lang="en-US" altLang="en-US" sz="1600" dirty="0"/>
              <a:t>Access to ICMS - Login</a:t>
            </a:r>
            <a:endParaRPr lang="en-US" altLang="en-US" sz="1800" i="1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344488" y="457200"/>
            <a:ext cx="84550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dirty="0"/>
              <a:t>Update Trainee Enrolment</a:t>
            </a:r>
            <a:endParaRPr lang="en-US" altLang="en-US" sz="2000" b="0" i="1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3879"/>
          <a:stretch/>
        </p:blipFill>
        <p:spPr>
          <a:xfrm>
            <a:off x="395287" y="1535112"/>
            <a:ext cx="8404225" cy="4081079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6217516" y="3198526"/>
            <a:ext cx="55721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ounded Rectangle 12"/>
          <p:cNvSpPr>
            <a:spLocks noChangeArrowheads="1"/>
          </p:cNvSpPr>
          <p:nvPr/>
        </p:nvSpPr>
        <p:spPr bwMode="auto">
          <a:xfrm>
            <a:off x="6774729" y="2444463"/>
            <a:ext cx="1796616" cy="1163638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286" y="5362480"/>
            <a:ext cx="8404226" cy="7381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SG" sz="1400" b="1" u="sng" dirty="0">
                <a:solidFill>
                  <a:schemeClr val="tx2"/>
                </a:solidFill>
              </a:rPr>
              <a:t>Note: </a:t>
            </a:r>
          </a:p>
          <a:p>
            <a:pPr>
              <a:defRPr/>
            </a:pPr>
            <a:r>
              <a:rPr lang="en-SG" sz="1400" b="1" dirty="0"/>
              <a:t>For Organisation, co-existence of </a:t>
            </a:r>
            <a:r>
              <a:rPr lang="en-SG" sz="1400" b="1" dirty="0" err="1"/>
              <a:t>SingPass</a:t>
            </a:r>
            <a:r>
              <a:rPr lang="en-SG" sz="1400" b="1" dirty="0"/>
              <a:t> or </a:t>
            </a:r>
            <a:r>
              <a:rPr lang="en-SG" sz="1400" b="1" dirty="0" err="1"/>
              <a:t>CorpPass</a:t>
            </a:r>
            <a:r>
              <a:rPr lang="en-SG" sz="1400" b="1" dirty="0"/>
              <a:t> login is available till end of Dec 2017. After which, </a:t>
            </a:r>
            <a:r>
              <a:rPr lang="en-SG" sz="1400" b="1" dirty="0" err="1"/>
              <a:t>CorpPass</a:t>
            </a:r>
            <a:r>
              <a:rPr lang="en-SG" sz="1400" b="1" dirty="0"/>
              <a:t> login is required.</a:t>
            </a:r>
            <a:endParaRPr lang="en-SG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1179" y="2579401"/>
            <a:ext cx="2595562" cy="788987"/>
          </a:xfrm>
          <a:prstGeom prst="roundRect">
            <a:avLst>
              <a:gd name="adj" fmla="val 11903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rgbClr val="FF0000"/>
                </a:solidFill>
              </a:rPr>
              <a:t>Action:</a:t>
            </a:r>
            <a:r>
              <a:rPr lang="en-US" sz="1400" b="1" dirty="0"/>
              <a:t> Click here to login using your </a:t>
            </a:r>
            <a:r>
              <a:rPr lang="en-US" sz="1400" b="1" dirty="0" err="1"/>
              <a:t>SingPass</a:t>
            </a:r>
            <a:r>
              <a:rPr lang="en-US" sz="1400" b="1" dirty="0"/>
              <a:t> or </a:t>
            </a:r>
            <a:r>
              <a:rPr lang="en-US" sz="1400" b="1" dirty="0" err="1"/>
              <a:t>CorpPass</a:t>
            </a:r>
            <a:r>
              <a:rPr lang="en-US" sz="1400" b="1" dirty="0"/>
              <a:t> Account</a:t>
            </a:r>
            <a:endParaRPr lang="en-US" altLang="en-US" sz="1400" b="1" dirty="0"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C57D50-B44A-4387-9115-0EB26FC31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6" y="1920991"/>
            <a:ext cx="7096125" cy="1781175"/>
          </a:xfrm>
          <a:prstGeom prst="rect">
            <a:avLst/>
          </a:prstGeom>
        </p:spPr>
      </p:pic>
      <p:sp>
        <p:nvSpPr>
          <p:cNvPr id="12290" name="TextBox 9"/>
          <p:cNvSpPr txBox="1">
            <a:spLocks noChangeArrowheads="1"/>
          </p:cNvSpPr>
          <p:nvPr/>
        </p:nvSpPr>
        <p:spPr bwMode="auto">
          <a:xfrm>
            <a:off x="657416" y="1203041"/>
            <a:ext cx="35789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/>
              <a:t>Programme</a:t>
            </a:r>
            <a:r>
              <a:rPr lang="en-US" altLang="en-US" sz="1600" b="1" dirty="0"/>
              <a:t> Type/Role Selection: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b="1" dirty="0"/>
          </a:p>
        </p:txBody>
      </p:sp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550863" y="1539875"/>
            <a:ext cx="6410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b="1"/>
          </a:p>
        </p:txBody>
      </p:sp>
      <p:sp>
        <p:nvSpPr>
          <p:cNvPr id="12293" name="Rounded Rectangle 7"/>
          <p:cNvSpPr>
            <a:spLocks noChangeArrowheads="1"/>
          </p:cNvSpPr>
          <p:nvPr/>
        </p:nvSpPr>
        <p:spPr bwMode="auto">
          <a:xfrm>
            <a:off x="824953" y="3123234"/>
            <a:ext cx="4722812" cy="307975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12294" name="Straight Connector 8"/>
          <p:cNvCxnSpPr>
            <a:cxnSpLocks noChangeShapeType="1"/>
          </p:cNvCxnSpPr>
          <p:nvPr/>
        </p:nvCxnSpPr>
        <p:spPr bwMode="auto">
          <a:xfrm>
            <a:off x="5547765" y="3309432"/>
            <a:ext cx="6270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174828" y="2954164"/>
            <a:ext cx="2033588" cy="6461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Select CP AO Role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2296" name="Title 4"/>
          <p:cNvSpPr>
            <a:spLocks noGrp="1"/>
          </p:cNvSpPr>
          <p:nvPr>
            <p:ph type="title"/>
          </p:nvPr>
        </p:nvSpPr>
        <p:spPr>
          <a:xfrm>
            <a:off x="344488" y="457200"/>
            <a:ext cx="8455025" cy="504825"/>
          </a:xfrm>
        </p:spPr>
        <p:txBody>
          <a:bodyPr/>
          <a:lstStyle/>
          <a:p>
            <a:r>
              <a:rPr lang="en-US" altLang="en-US" i="1" dirty="0"/>
              <a:t>   ICMS Trainee Enrolment: </a:t>
            </a:r>
            <a:r>
              <a:rPr lang="en-US" altLang="en-US" sz="2000" b="0" i="1" dirty="0"/>
              <a:t>Update Trainee Enrolment</a:t>
            </a:r>
            <a:endParaRPr lang="en-US" altLang="en-US" sz="1800" b="0" i="1" dirty="0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7F0E2EEC-920F-4607-A670-7D9C00F69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749" y="2108200"/>
            <a:ext cx="2052084" cy="307975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40781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639AD-16C7-4717-B3DE-37EB96A50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9" y="1533941"/>
            <a:ext cx="9024384" cy="2876664"/>
          </a:xfrm>
          <a:prstGeom prst="rect">
            <a:avLst/>
          </a:prstGeom>
        </p:spPr>
      </p:pic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428625" y="1009650"/>
            <a:ext cx="2900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  Update Trainee Enrolment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344488" y="490538"/>
            <a:ext cx="8455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</a:t>
            </a:r>
            <a:r>
              <a:rPr lang="en-US" altLang="en-US" i="1" dirty="0"/>
              <a:t>Enrolment: </a:t>
            </a:r>
            <a:r>
              <a:rPr lang="en-US" altLang="en-US" sz="2000" b="0" i="1" dirty="0"/>
              <a:t>Update Trainee Enrolment</a:t>
            </a:r>
            <a:endParaRPr lang="en-US" altLang="en-US" i="1" kern="0" dirty="0"/>
          </a:p>
        </p:txBody>
      </p:sp>
      <p:sp>
        <p:nvSpPr>
          <p:cNvPr id="13317" name="Rounded Rectangle 7"/>
          <p:cNvSpPr>
            <a:spLocks noChangeArrowheads="1"/>
          </p:cNvSpPr>
          <p:nvPr/>
        </p:nvSpPr>
        <p:spPr bwMode="auto">
          <a:xfrm>
            <a:off x="0" y="3222971"/>
            <a:ext cx="1031875" cy="249237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13318" name="Straight Connector 8"/>
          <p:cNvCxnSpPr>
            <a:cxnSpLocks noChangeShapeType="1"/>
          </p:cNvCxnSpPr>
          <p:nvPr/>
        </p:nvCxnSpPr>
        <p:spPr bwMode="auto">
          <a:xfrm>
            <a:off x="923298" y="3472208"/>
            <a:ext cx="0" cy="120491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44488" y="4677946"/>
            <a:ext cx="2913062" cy="6461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Select ‘Trainee Enrolment’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0960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10452D-9569-4FC1-A4F3-CA121511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680"/>
            <a:ext cx="9144000" cy="2827636"/>
          </a:xfrm>
          <a:prstGeom prst="rect">
            <a:avLst/>
          </a:prstGeom>
        </p:spPr>
      </p:pic>
      <p:sp>
        <p:nvSpPr>
          <p:cNvPr id="25603" name="Rounded Rectangle 22"/>
          <p:cNvSpPr>
            <a:spLocks noChangeArrowheads="1"/>
          </p:cNvSpPr>
          <p:nvPr/>
        </p:nvSpPr>
        <p:spPr bwMode="auto">
          <a:xfrm>
            <a:off x="3944687" y="3509963"/>
            <a:ext cx="529472" cy="258762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5604" name="Straight Connector 23"/>
          <p:cNvCxnSpPr>
            <a:cxnSpLocks noChangeShapeType="1"/>
          </p:cNvCxnSpPr>
          <p:nvPr/>
        </p:nvCxnSpPr>
        <p:spPr bwMode="auto">
          <a:xfrm>
            <a:off x="4215845" y="3768725"/>
            <a:ext cx="3175" cy="103346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350963" y="4802188"/>
            <a:ext cx="5240337" cy="8286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Fill in search criteria and select ‘Search’ </a:t>
            </a:r>
          </a:p>
          <a:p>
            <a:pPr>
              <a:defRPr/>
            </a:pPr>
            <a:r>
              <a:rPr lang="en-US" altLang="en-US" baseline="-25000" dirty="0">
                <a:latin typeface="Arial" charset="0"/>
                <a:cs typeface="Arial" charset="0"/>
              </a:rPr>
              <a:t>Ensure ‘Show Only Pending Items’ check box is </a:t>
            </a:r>
            <a:r>
              <a:rPr lang="en-US" altLang="en-US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uncheck</a:t>
            </a:r>
            <a:r>
              <a:rPr lang="en-US" altLang="en-US" baseline="-25000" dirty="0">
                <a:latin typeface="Arial" charset="0"/>
                <a:cs typeface="Arial" charset="0"/>
              </a:rPr>
              <a:t> when searching</a:t>
            </a:r>
            <a:endParaRPr lang="en-SG" alt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25606" name="Rounded Rectangle 2"/>
          <p:cNvSpPr>
            <a:spLocks noChangeArrowheads="1"/>
          </p:cNvSpPr>
          <p:nvPr/>
        </p:nvSpPr>
        <p:spPr bwMode="auto">
          <a:xfrm flipV="1">
            <a:off x="2271895" y="3364872"/>
            <a:ext cx="246063" cy="2428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5607" name="Straight Connector 8"/>
          <p:cNvCxnSpPr>
            <a:cxnSpLocks noChangeShapeType="1"/>
          </p:cNvCxnSpPr>
          <p:nvPr/>
        </p:nvCxnSpPr>
        <p:spPr bwMode="auto">
          <a:xfrm>
            <a:off x="2406352" y="3629025"/>
            <a:ext cx="0" cy="117316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428625" y="1009650"/>
            <a:ext cx="2727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Update Trainee Enrolment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 bwMode="auto">
          <a:xfrm>
            <a:off x="344488" y="490538"/>
            <a:ext cx="8455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</a:t>
            </a:r>
            <a:r>
              <a:rPr lang="en-US" altLang="en-US" i="1" dirty="0"/>
              <a:t>Enrolment: </a:t>
            </a:r>
            <a:r>
              <a:rPr lang="en-US" altLang="en-US" sz="2000" b="0" i="1" dirty="0"/>
              <a:t>Update Trainee Enrolment</a:t>
            </a:r>
            <a:endParaRPr lang="en-US" altLang="en-US" i="1" kern="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155950" y="4199638"/>
            <a:ext cx="497541" cy="14791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FE936-B004-408A-BEBE-719CEB5CC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4310"/>
            <a:ext cx="9144000" cy="2827636"/>
          </a:xfrm>
          <a:prstGeom prst="rect">
            <a:avLst/>
          </a:prstGeom>
        </p:spPr>
      </p:pic>
      <p:sp>
        <p:nvSpPr>
          <p:cNvPr id="26627" name="TextBox 9"/>
          <p:cNvSpPr txBox="1">
            <a:spLocks noChangeArrowheads="1"/>
          </p:cNvSpPr>
          <p:nvPr/>
        </p:nvSpPr>
        <p:spPr bwMode="auto">
          <a:xfrm>
            <a:off x="428625" y="1009650"/>
            <a:ext cx="2727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Update Trainee Enrolment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344488" y="490538"/>
            <a:ext cx="8455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</a:t>
            </a:r>
            <a:r>
              <a:rPr lang="en-US" altLang="en-US" i="1" dirty="0"/>
              <a:t>Enrolment: </a:t>
            </a:r>
            <a:r>
              <a:rPr lang="en-US" altLang="en-US" sz="2000" b="0" i="1" dirty="0"/>
              <a:t>Update Trainee Enrolment</a:t>
            </a:r>
            <a:endParaRPr lang="en-US" altLang="en-US" i="1" kern="0" dirty="0"/>
          </a:p>
        </p:txBody>
      </p:sp>
      <p:sp>
        <p:nvSpPr>
          <p:cNvPr id="26629" name="Rounded Rectangle 6"/>
          <p:cNvSpPr>
            <a:spLocks noChangeArrowheads="1"/>
          </p:cNvSpPr>
          <p:nvPr/>
        </p:nvSpPr>
        <p:spPr bwMode="auto">
          <a:xfrm>
            <a:off x="7985490" y="4095750"/>
            <a:ext cx="404813" cy="236538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6630" name="Straight Connector 8"/>
          <p:cNvCxnSpPr>
            <a:cxnSpLocks noChangeShapeType="1"/>
          </p:cNvCxnSpPr>
          <p:nvPr/>
        </p:nvCxnSpPr>
        <p:spPr bwMode="auto">
          <a:xfrm>
            <a:off x="8222324" y="4325938"/>
            <a:ext cx="0" cy="65563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251575" y="4830763"/>
            <a:ext cx="2641600" cy="3746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b="1" dirty="0">
                <a:latin typeface="Arial" charset="0"/>
                <a:cs typeface="Arial" charset="0"/>
              </a:rPr>
              <a:t>Select ‘Update’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155950" y="4178020"/>
            <a:ext cx="497541" cy="14791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4F36E-C66F-4DAC-BBAC-639D2975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342"/>
            <a:ext cx="9144000" cy="4921974"/>
          </a:xfrm>
          <a:prstGeom prst="rect">
            <a:avLst/>
          </a:prstGeom>
        </p:spPr>
      </p:pic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430213" y="839788"/>
            <a:ext cx="2784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Update Trainee Enrolment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428625" y="442913"/>
            <a:ext cx="8455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Update Trainee Enrolment</a:t>
            </a:r>
            <a:endParaRPr lang="en-US" altLang="en-US" sz="2400" b="0" i="1" kern="0" dirty="0"/>
          </a:p>
        </p:txBody>
      </p:sp>
      <p:cxnSp>
        <p:nvCxnSpPr>
          <p:cNvPr id="15" name="Straight Connector 8"/>
          <p:cNvCxnSpPr>
            <a:cxnSpLocks noChangeShapeType="1"/>
          </p:cNvCxnSpPr>
          <p:nvPr/>
        </p:nvCxnSpPr>
        <p:spPr bwMode="auto">
          <a:xfrm flipH="1">
            <a:off x="1138167" y="5616809"/>
            <a:ext cx="1349851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93788" y="5098811"/>
            <a:ext cx="1814513" cy="9194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b="1" dirty="0">
                <a:latin typeface="Arial" charset="0"/>
                <a:cs typeface="Arial" charset="0"/>
              </a:rPr>
              <a:t>Fill in reason and Click ‘Submit’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7" name="Rounded Rectangle 41"/>
          <p:cNvSpPr>
            <a:spLocks noChangeArrowheads="1"/>
          </p:cNvSpPr>
          <p:nvPr/>
        </p:nvSpPr>
        <p:spPr bwMode="auto">
          <a:xfrm>
            <a:off x="5081640" y="5937623"/>
            <a:ext cx="503330" cy="138364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8" name="Rounded Rectangle 41"/>
          <p:cNvSpPr>
            <a:spLocks noChangeArrowheads="1"/>
          </p:cNvSpPr>
          <p:nvPr/>
        </p:nvSpPr>
        <p:spPr bwMode="auto">
          <a:xfrm>
            <a:off x="2488018" y="5393628"/>
            <a:ext cx="5039833" cy="474773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69EEE-F047-4226-8D69-BBFDA8C6E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27" y="1598613"/>
            <a:ext cx="8799512" cy="1287354"/>
          </a:xfrm>
          <a:prstGeom prst="rect">
            <a:avLst/>
          </a:prstGeom>
        </p:spPr>
      </p:pic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428625" y="1179513"/>
            <a:ext cx="2773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Submission of Declaration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2715" y="1881404"/>
            <a:ext cx="7834861" cy="69532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293034" y="2625795"/>
            <a:ext cx="1350962" cy="287338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85813" y="2757488"/>
            <a:ext cx="0" cy="844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7975" y="3336925"/>
            <a:ext cx="4264025" cy="4032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alt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GB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en-GB" altLang="en-US" b="1" dirty="0">
                <a:latin typeface="Arial" charset="0"/>
                <a:cs typeface="Arial" charset="0"/>
              </a:rPr>
              <a:t> Complete the Declaration Section</a:t>
            </a:r>
          </a:p>
        </p:txBody>
      </p:sp>
      <p:sp>
        <p:nvSpPr>
          <p:cNvPr id="2868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Update Trainee Enrolment</a:t>
            </a:r>
            <a:endParaRPr lang="en-US" altLang="en-US" b="0" i="1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428625" y="1203325"/>
            <a:ext cx="2486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Successful Submission</a:t>
            </a:r>
          </a:p>
        </p:txBody>
      </p:sp>
      <p:sp>
        <p:nvSpPr>
          <p:cNvPr id="29700" name="Rectangle 11"/>
          <p:cNvSpPr>
            <a:spLocks noChangeArrowheads="1"/>
          </p:cNvSpPr>
          <p:nvPr/>
        </p:nvSpPr>
        <p:spPr bwMode="auto">
          <a:xfrm>
            <a:off x="1206500" y="4983163"/>
            <a:ext cx="673100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b="1">
              <a:solidFill>
                <a:srgbClr val="0033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84313" y="3075091"/>
            <a:ext cx="0" cy="492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8675" y="3452916"/>
            <a:ext cx="7108825" cy="3785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b="1" dirty="0">
                <a:latin typeface="Arial" charset="0"/>
                <a:cs typeface="Arial" charset="0"/>
              </a:rPr>
              <a:t>System display the Trainee Enrollment ID generated successfully. </a:t>
            </a:r>
          </a:p>
        </p:txBody>
      </p:sp>
      <p:sp>
        <p:nvSpPr>
          <p:cNvPr id="2970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Update Trainee Enrolment</a:t>
            </a:r>
            <a:endParaRPr lang="en-US" altLang="en-US" sz="2400" b="0" i="1"/>
          </a:p>
        </p:txBody>
      </p:sp>
      <p:sp>
        <p:nvSpPr>
          <p:cNvPr id="8" name="Rounded Rectangle 7"/>
          <p:cNvSpPr/>
          <p:nvPr/>
        </p:nvSpPr>
        <p:spPr bwMode="auto">
          <a:xfrm>
            <a:off x="3514072" y="2691606"/>
            <a:ext cx="1004140" cy="28019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005E0B-0637-4DF2-9EF9-11892D15A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54" y="1798821"/>
            <a:ext cx="8283372" cy="119179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Search/View Trainee Enrolment</a:t>
            </a:r>
            <a:endParaRPr lang="en-US" altLang="en-US" b="0" i="1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0376" y="1241947"/>
          <a:ext cx="8079475" cy="470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395288" y="1030288"/>
            <a:ext cx="6837362" cy="504825"/>
          </a:xfrm>
        </p:spPr>
        <p:txBody>
          <a:bodyPr/>
          <a:lstStyle/>
          <a:p>
            <a:r>
              <a:rPr lang="en-US" altLang="en-US" sz="1800" i="1" dirty="0"/>
              <a:t>   </a:t>
            </a:r>
            <a:r>
              <a:rPr lang="en-US" altLang="en-US" sz="1600" dirty="0"/>
              <a:t>Access to ICMS - Login</a:t>
            </a:r>
            <a:endParaRPr lang="en-US" altLang="en-US" sz="1800" i="1" dirty="0"/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344488" y="457200"/>
            <a:ext cx="8455025" cy="47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Search/View Trainee Enrolment</a:t>
            </a:r>
            <a:endParaRPr lang="en-US" altLang="en-US" b="0" i="1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3879"/>
          <a:stretch/>
        </p:blipFill>
        <p:spPr>
          <a:xfrm>
            <a:off x="395287" y="1535112"/>
            <a:ext cx="8404225" cy="4081079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6217516" y="3198526"/>
            <a:ext cx="55721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ounded Rectangle 12"/>
          <p:cNvSpPr>
            <a:spLocks noChangeArrowheads="1"/>
          </p:cNvSpPr>
          <p:nvPr/>
        </p:nvSpPr>
        <p:spPr bwMode="auto">
          <a:xfrm>
            <a:off x="6774729" y="2444463"/>
            <a:ext cx="1796616" cy="1163638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286" y="5362480"/>
            <a:ext cx="8404226" cy="7381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SG" sz="1400" b="1" u="sng" dirty="0">
                <a:solidFill>
                  <a:schemeClr val="tx2"/>
                </a:solidFill>
              </a:rPr>
              <a:t>Note: </a:t>
            </a:r>
          </a:p>
          <a:p>
            <a:pPr>
              <a:defRPr/>
            </a:pPr>
            <a:r>
              <a:rPr lang="en-SG" sz="1400" b="1" dirty="0"/>
              <a:t>For Organisation, co-existence of </a:t>
            </a:r>
            <a:r>
              <a:rPr lang="en-SG" sz="1400" b="1" dirty="0" err="1"/>
              <a:t>SingPass</a:t>
            </a:r>
            <a:r>
              <a:rPr lang="en-SG" sz="1400" b="1" dirty="0"/>
              <a:t> or </a:t>
            </a:r>
            <a:r>
              <a:rPr lang="en-SG" sz="1400" b="1" dirty="0" err="1"/>
              <a:t>CorpPass</a:t>
            </a:r>
            <a:r>
              <a:rPr lang="en-SG" sz="1400" b="1" dirty="0"/>
              <a:t> login is available till end of Dec 2017. After which, </a:t>
            </a:r>
            <a:r>
              <a:rPr lang="en-SG" sz="1400" b="1" dirty="0" err="1"/>
              <a:t>CorpPass</a:t>
            </a:r>
            <a:r>
              <a:rPr lang="en-SG" sz="1400" b="1" dirty="0"/>
              <a:t> login is required.</a:t>
            </a:r>
            <a:endParaRPr lang="en-SG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1179" y="2579401"/>
            <a:ext cx="2595562" cy="788987"/>
          </a:xfrm>
          <a:prstGeom prst="roundRect">
            <a:avLst>
              <a:gd name="adj" fmla="val 11903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rgbClr val="FF0000"/>
                </a:solidFill>
              </a:rPr>
              <a:t>Action:</a:t>
            </a:r>
            <a:r>
              <a:rPr lang="en-US" sz="1400" b="1" dirty="0"/>
              <a:t> Click here to login using your </a:t>
            </a:r>
            <a:r>
              <a:rPr lang="en-US" sz="1400" b="1" dirty="0" err="1"/>
              <a:t>SingPass</a:t>
            </a:r>
            <a:r>
              <a:rPr lang="en-US" sz="1400" b="1" dirty="0"/>
              <a:t> or </a:t>
            </a:r>
            <a:r>
              <a:rPr lang="en-US" sz="1400" b="1" dirty="0" err="1"/>
              <a:t>CorpPass</a:t>
            </a:r>
            <a:r>
              <a:rPr lang="en-US" sz="1400" b="1" dirty="0"/>
              <a:t> Account</a:t>
            </a:r>
            <a:endParaRPr lang="en-US" altLang="en-US" sz="1400" b="1" dirty="0"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608013" y="914400"/>
            <a:ext cx="7491412" cy="547211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0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800" b="1" dirty="0"/>
              <a:t>Trainee Enrolment Defined Window Period</a:t>
            </a:r>
          </a:p>
          <a:p>
            <a:pPr lvl="1">
              <a:lnSpc>
                <a:spcPct val="110000"/>
              </a:lnSpc>
              <a:spcAft>
                <a:spcPts val="10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600" b="1" dirty="0"/>
              <a:t>CP Approving Officer (AO) has the option to create the trainee enrolment record(s) in ICMS:</a:t>
            </a:r>
          </a:p>
          <a:p>
            <a:pPr lvl="4">
              <a:lnSpc>
                <a:spcPct val="110000"/>
              </a:lnSpc>
              <a:spcAft>
                <a:spcPts val="10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400" b="1" dirty="0"/>
              <a:t> </a:t>
            </a:r>
            <a:r>
              <a:rPr lang="en-US" altLang="en-US" sz="1400" b="1" u="sng" dirty="0">
                <a:solidFill>
                  <a:srgbClr val="FF0000"/>
                </a:solidFill>
              </a:rPr>
              <a:t>30</a:t>
            </a:r>
            <a:r>
              <a:rPr lang="en-US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en-US" sz="1400" b="1" dirty="0"/>
              <a:t>calendar days </a:t>
            </a:r>
            <a:r>
              <a:rPr lang="en-US" altLang="en-US" sz="1400" b="1" dirty="0">
                <a:solidFill>
                  <a:srgbClr val="FF0000"/>
                </a:solidFill>
              </a:rPr>
              <a:t>before </a:t>
            </a:r>
            <a:r>
              <a:rPr lang="en-US" altLang="en-US" sz="1400" b="1" dirty="0"/>
              <a:t>the course and/or examination start date OR</a:t>
            </a:r>
          </a:p>
          <a:p>
            <a:pPr lvl="4">
              <a:lnSpc>
                <a:spcPct val="110000"/>
              </a:lnSpc>
              <a:spcAft>
                <a:spcPts val="10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400" b="1" dirty="0"/>
              <a:t> Up to </a:t>
            </a:r>
            <a:r>
              <a:rPr lang="en-US" altLang="en-US" sz="1400" b="1" u="sng" dirty="0">
                <a:solidFill>
                  <a:srgbClr val="FF0000"/>
                </a:solidFill>
              </a:rPr>
              <a:t>5</a:t>
            </a:r>
            <a:r>
              <a:rPr lang="en-US" altLang="en-US" sz="1400" b="1" dirty="0"/>
              <a:t> calendar days </a:t>
            </a:r>
            <a:r>
              <a:rPr lang="en-US" altLang="en-US" sz="1400" b="1" dirty="0">
                <a:solidFill>
                  <a:srgbClr val="FF0000"/>
                </a:solidFill>
              </a:rPr>
              <a:t>from</a:t>
            </a:r>
            <a:r>
              <a:rPr lang="en-US" altLang="en-US" sz="1400" b="1" dirty="0"/>
              <a:t> the course and/or examination start date.</a:t>
            </a:r>
          </a:p>
          <a:p>
            <a:pPr lvl="1">
              <a:lnSpc>
                <a:spcPct val="110000"/>
              </a:lnSpc>
              <a:spcAft>
                <a:spcPts val="100"/>
              </a:spcAft>
              <a:buClrTx/>
              <a:buFont typeface="Arial" panose="020B0604020202020204" pitchFamily="34" charset="0"/>
              <a:buNone/>
            </a:pPr>
            <a:endParaRPr lang="en-US" altLang="en-US" sz="1600" b="1" dirty="0"/>
          </a:p>
          <a:p>
            <a:pPr>
              <a:lnSpc>
                <a:spcPct val="110000"/>
              </a:lnSpc>
              <a:spcAft>
                <a:spcPts val="1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/>
              <a:t>Amend/Update trainee enrolment records</a:t>
            </a:r>
          </a:p>
          <a:p>
            <a:pPr lvl="1">
              <a:lnSpc>
                <a:spcPct val="110000"/>
              </a:lnSpc>
              <a:spcAft>
                <a:spcPts val="1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1600" b="1" dirty="0"/>
              <a:t>CP AO is able to amend/update changes in the trainee enrolment records within the defined enrolment window period</a:t>
            </a:r>
          </a:p>
          <a:p>
            <a:pPr lvl="1">
              <a:lnSpc>
                <a:spcPct val="110000"/>
              </a:lnSpc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altLang="en-US" sz="1600" b="1" dirty="0"/>
          </a:p>
          <a:p>
            <a:pPr>
              <a:lnSpc>
                <a:spcPct val="110000"/>
              </a:lnSpc>
              <a:spcAft>
                <a:spcPts val="1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/>
              <a:t>Amend/Changes required after the enrolment window period</a:t>
            </a:r>
          </a:p>
          <a:p>
            <a:pPr lvl="1">
              <a:lnSpc>
                <a:spcPct val="110000"/>
              </a:lnSpc>
              <a:spcAft>
                <a:spcPts val="1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1600" b="1" dirty="0"/>
              <a:t>Amendment requested by CP AO will be routed to IMDA for approval.</a:t>
            </a:r>
          </a:p>
        </p:txBody>
      </p:sp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495300" y="457200"/>
            <a:ext cx="8455025" cy="379413"/>
          </a:xfrm>
        </p:spPr>
        <p:txBody>
          <a:bodyPr/>
          <a:lstStyle/>
          <a:p>
            <a:r>
              <a:rPr lang="en-US" altLang="en-US" i="1"/>
              <a:t> ICMS Trainee Enrolment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C57D50-B44A-4387-9115-0EB26FC31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6" y="1920991"/>
            <a:ext cx="7096125" cy="1781175"/>
          </a:xfrm>
          <a:prstGeom prst="rect">
            <a:avLst/>
          </a:prstGeom>
        </p:spPr>
      </p:pic>
      <p:sp>
        <p:nvSpPr>
          <p:cNvPr id="12290" name="TextBox 9"/>
          <p:cNvSpPr txBox="1">
            <a:spLocks noChangeArrowheads="1"/>
          </p:cNvSpPr>
          <p:nvPr/>
        </p:nvSpPr>
        <p:spPr bwMode="auto">
          <a:xfrm>
            <a:off x="657416" y="1203041"/>
            <a:ext cx="35789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/>
              <a:t>Programme</a:t>
            </a:r>
            <a:r>
              <a:rPr lang="en-US" altLang="en-US" sz="1600" b="1" dirty="0"/>
              <a:t> Type/Role Selection: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b="1" dirty="0"/>
          </a:p>
        </p:txBody>
      </p:sp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550863" y="1539875"/>
            <a:ext cx="6410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b="1"/>
          </a:p>
        </p:txBody>
      </p:sp>
      <p:sp>
        <p:nvSpPr>
          <p:cNvPr id="12293" name="Rounded Rectangle 7"/>
          <p:cNvSpPr>
            <a:spLocks noChangeArrowheads="1"/>
          </p:cNvSpPr>
          <p:nvPr/>
        </p:nvSpPr>
        <p:spPr bwMode="auto">
          <a:xfrm>
            <a:off x="824953" y="3123234"/>
            <a:ext cx="4722812" cy="307975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12294" name="Straight Connector 8"/>
          <p:cNvCxnSpPr>
            <a:cxnSpLocks noChangeShapeType="1"/>
          </p:cNvCxnSpPr>
          <p:nvPr/>
        </p:nvCxnSpPr>
        <p:spPr bwMode="auto">
          <a:xfrm>
            <a:off x="5547765" y="3309432"/>
            <a:ext cx="6270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174828" y="2954164"/>
            <a:ext cx="2033588" cy="6461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Select CP AO Role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2296" name="Title 4"/>
          <p:cNvSpPr>
            <a:spLocks noGrp="1"/>
          </p:cNvSpPr>
          <p:nvPr>
            <p:ph type="title"/>
          </p:nvPr>
        </p:nvSpPr>
        <p:spPr>
          <a:xfrm>
            <a:off x="344488" y="457200"/>
            <a:ext cx="8455025" cy="504825"/>
          </a:xfrm>
        </p:spPr>
        <p:txBody>
          <a:bodyPr/>
          <a:lstStyle/>
          <a:p>
            <a:r>
              <a:rPr lang="en-US" altLang="en-US" i="1" dirty="0"/>
              <a:t>   ICMS Trainee Enrolment: </a:t>
            </a:r>
            <a:r>
              <a:rPr lang="en-US" altLang="en-US" sz="1800" b="0" i="1" dirty="0"/>
              <a:t>Search/View Trainee Enrolment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7F0E2EEC-920F-4607-A670-7D9C00F69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749" y="2108200"/>
            <a:ext cx="2052084" cy="307975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07764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639AD-16C7-4717-B3DE-37EB96A50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9" y="1533941"/>
            <a:ext cx="9024384" cy="2876664"/>
          </a:xfrm>
          <a:prstGeom prst="rect">
            <a:avLst/>
          </a:prstGeom>
        </p:spPr>
      </p:pic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428625" y="1009650"/>
            <a:ext cx="28310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  Search Trainee Enrolment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344488" y="490538"/>
            <a:ext cx="8455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</a:t>
            </a:r>
            <a:r>
              <a:rPr lang="en-US" altLang="en-US" i="1" dirty="0"/>
              <a:t>Enrolment: </a:t>
            </a:r>
            <a:r>
              <a:rPr lang="en-US" altLang="en-US" sz="2000" b="0" i="1" kern="0" dirty="0"/>
              <a:t>Search/View Trainee Enrolment</a:t>
            </a:r>
          </a:p>
        </p:txBody>
      </p:sp>
      <p:sp>
        <p:nvSpPr>
          <p:cNvPr id="13317" name="Rounded Rectangle 7"/>
          <p:cNvSpPr>
            <a:spLocks noChangeArrowheads="1"/>
          </p:cNvSpPr>
          <p:nvPr/>
        </p:nvSpPr>
        <p:spPr bwMode="auto">
          <a:xfrm>
            <a:off x="0" y="3222971"/>
            <a:ext cx="1031875" cy="249237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13318" name="Straight Connector 8"/>
          <p:cNvCxnSpPr>
            <a:cxnSpLocks noChangeShapeType="1"/>
          </p:cNvCxnSpPr>
          <p:nvPr/>
        </p:nvCxnSpPr>
        <p:spPr bwMode="auto">
          <a:xfrm>
            <a:off x="923298" y="3472208"/>
            <a:ext cx="0" cy="120491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44488" y="4677946"/>
            <a:ext cx="2913062" cy="6461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Select ‘Trainee Enrolment’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2308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10452D-9569-4FC1-A4F3-CA121511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680"/>
            <a:ext cx="9144000" cy="2827636"/>
          </a:xfrm>
          <a:prstGeom prst="rect">
            <a:avLst/>
          </a:prstGeom>
        </p:spPr>
      </p:pic>
      <p:sp>
        <p:nvSpPr>
          <p:cNvPr id="25603" name="Rounded Rectangle 22"/>
          <p:cNvSpPr>
            <a:spLocks noChangeArrowheads="1"/>
          </p:cNvSpPr>
          <p:nvPr/>
        </p:nvSpPr>
        <p:spPr bwMode="auto">
          <a:xfrm>
            <a:off x="3944687" y="3509963"/>
            <a:ext cx="529472" cy="258762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5604" name="Straight Connector 23"/>
          <p:cNvCxnSpPr>
            <a:cxnSpLocks noChangeShapeType="1"/>
          </p:cNvCxnSpPr>
          <p:nvPr/>
        </p:nvCxnSpPr>
        <p:spPr bwMode="auto">
          <a:xfrm>
            <a:off x="4215845" y="3768725"/>
            <a:ext cx="3175" cy="103346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350963" y="4802188"/>
            <a:ext cx="5240337" cy="8286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Fill in search criteria and select ‘Search’ </a:t>
            </a:r>
          </a:p>
          <a:p>
            <a:pPr>
              <a:defRPr/>
            </a:pPr>
            <a:r>
              <a:rPr lang="en-US" altLang="en-US" baseline="-25000" dirty="0">
                <a:latin typeface="Arial" charset="0"/>
                <a:cs typeface="Arial" charset="0"/>
              </a:rPr>
              <a:t>Ensure ‘Show Only Pending Items’ check box is </a:t>
            </a:r>
            <a:r>
              <a:rPr lang="en-US" altLang="en-US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uncheck</a:t>
            </a:r>
            <a:r>
              <a:rPr lang="en-US" altLang="en-US" baseline="-25000" dirty="0">
                <a:latin typeface="Arial" charset="0"/>
                <a:cs typeface="Arial" charset="0"/>
              </a:rPr>
              <a:t> when searching</a:t>
            </a:r>
            <a:endParaRPr lang="en-SG" alt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25606" name="Rounded Rectangle 2"/>
          <p:cNvSpPr>
            <a:spLocks noChangeArrowheads="1"/>
          </p:cNvSpPr>
          <p:nvPr/>
        </p:nvSpPr>
        <p:spPr bwMode="auto">
          <a:xfrm flipV="1">
            <a:off x="2271895" y="3364872"/>
            <a:ext cx="246063" cy="2428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5607" name="Straight Connector 8"/>
          <p:cNvCxnSpPr>
            <a:cxnSpLocks noChangeShapeType="1"/>
          </p:cNvCxnSpPr>
          <p:nvPr/>
        </p:nvCxnSpPr>
        <p:spPr bwMode="auto">
          <a:xfrm>
            <a:off x="2406352" y="3629025"/>
            <a:ext cx="0" cy="117316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428625" y="1009650"/>
            <a:ext cx="27156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Search Trainee Enrolment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 bwMode="auto">
          <a:xfrm>
            <a:off x="344488" y="490538"/>
            <a:ext cx="8455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</a:t>
            </a:r>
            <a:r>
              <a:rPr lang="en-US" altLang="en-US" i="1" dirty="0"/>
              <a:t>Enrolment: </a:t>
            </a:r>
            <a:r>
              <a:rPr lang="en-US" altLang="en-US" sz="2000" b="0" i="1" kern="0" dirty="0"/>
              <a:t>Search/View Trainee Enrolment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155950" y="4199638"/>
            <a:ext cx="497541" cy="14791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459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3BB44F-DA50-416A-8AA8-91574505E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385"/>
            <a:ext cx="9144000" cy="2808000"/>
          </a:xfrm>
          <a:prstGeom prst="rect">
            <a:avLst/>
          </a:prstGeom>
        </p:spPr>
      </p:pic>
      <p:sp>
        <p:nvSpPr>
          <p:cNvPr id="35843" name="TextBox 9"/>
          <p:cNvSpPr txBox="1">
            <a:spLocks noChangeArrowheads="1"/>
          </p:cNvSpPr>
          <p:nvPr/>
        </p:nvSpPr>
        <p:spPr bwMode="auto">
          <a:xfrm>
            <a:off x="417513" y="1009650"/>
            <a:ext cx="27156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Search Trainee Enrolment</a:t>
            </a:r>
          </a:p>
        </p:txBody>
      </p:sp>
      <p:sp>
        <p:nvSpPr>
          <p:cNvPr id="35844" name="Rounded Rectangle 6"/>
          <p:cNvSpPr>
            <a:spLocks noChangeArrowheads="1"/>
          </p:cNvSpPr>
          <p:nvPr/>
        </p:nvSpPr>
        <p:spPr bwMode="auto">
          <a:xfrm>
            <a:off x="188320" y="4122737"/>
            <a:ext cx="1470359" cy="204788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35845" name="Straight Connector 8"/>
          <p:cNvCxnSpPr>
            <a:cxnSpLocks noChangeShapeType="1"/>
          </p:cNvCxnSpPr>
          <p:nvPr/>
        </p:nvCxnSpPr>
        <p:spPr bwMode="auto">
          <a:xfrm>
            <a:off x="735013" y="4314825"/>
            <a:ext cx="0" cy="4540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93688" y="4645025"/>
            <a:ext cx="4229100" cy="6469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Select Hyperlink of Trainee Enrolment ID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 bwMode="auto">
          <a:xfrm>
            <a:off x="344488" y="457201"/>
            <a:ext cx="84550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Search/View Trainee Enrolment</a:t>
            </a:r>
            <a:endParaRPr lang="en-US" altLang="en-US" b="0" i="1" kern="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3155950" y="4178020"/>
            <a:ext cx="497541" cy="14791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621285-F112-4773-89F5-05BF5D7E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11" y="1229153"/>
            <a:ext cx="8715375" cy="49901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55816" y="5829595"/>
            <a:ext cx="2420938" cy="6469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Select ‘Back’ to return search page</a:t>
            </a:r>
            <a:endParaRPr lang="en-SG" b="1" dirty="0">
              <a:latin typeface="Arial" charset="0"/>
              <a:cs typeface="Arial" charset="0"/>
            </a:endParaRP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428625" y="904875"/>
            <a:ext cx="3143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Trainee Enrolment Application</a:t>
            </a:r>
          </a:p>
        </p:txBody>
      </p:sp>
      <p:sp>
        <p:nvSpPr>
          <p:cNvPr id="36868" name="Rounded Rectangle 1"/>
          <p:cNvSpPr>
            <a:spLocks noChangeArrowheads="1"/>
          </p:cNvSpPr>
          <p:nvPr/>
        </p:nvSpPr>
        <p:spPr bwMode="auto">
          <a:xfrm>
            <a:off x="3324644" y="2629311"/>
            <a:ext cx="709613" cy="4653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36869" name="Rounded Rectangle 7"/>
          <p:cNvSpPr>
            <a:spLocks noChangeArrowheads="1"/>
          </p:cNvSpPr>
          <p:nvPr/>
        </p:nvSpPr>
        <p:spPr bwMode="auto">
          <a:xfrm>
            <a:off x="7126288" y="2606675"/>
            <a:ext cx="709612" cy="122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407988" y="457200"/>
            <a:ext cx="8455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Search/View Trainee Enrolment</a:t>
            </a:r>
            <a:endParaRPr lang="en-US" altLang="en-US" b="0" i="1" kern="0" dirty="0"/>
          </a:p>
        </p:txBody>
      </p:sp>
      <p:cxnSp>
        <p:nvCxnSpPr>
          <p:cNvPr id="36871" name="Straight Connector 8"/>
          <p:cNvCxnSpPr>
            <a:cxnSpLocks noChangeShapeType="1"/>
          </p:cNvCxnSpPr>
          <p:nvPr/>
        </p:nvCxnSpPr>
        <p:spPr bwMode="auto">
          <a:xfrm flipH="1">
            <a:off x="4862664" y="6152651"/>
            <a:ext cx="493152" cy="1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2" name="Rounded Rectangle 18"/>
          <p:cNvSpPr>
            <a:spLocks noChangeArrowheads="1"/>
          </p:cNvSpPr>
          <p:nvPr/>
        </p:nvSpPr>
        <p:spPr bwMode="auto">
          <a:xfrm>
            <a:off x="4446587" y="6058196"/>
            <a:ext cx="377825" cy="188912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idx="1"/>
          </p:nvPr>
        </p:nvSpPr>
        <p:spPr>
          <a:xfrm>
            <a:off x="534988" y="955675"/>
            <a:ext cx="7383462" cy="2244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b="1" dirty="0">
              <a:solidFill>
                <a:srgbClr val="0033CC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1600" b="1" dirty="0"/>
              <a:t>Please note that the course/exam start date reflected in the enrolment record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cannot be changed to an earlier date.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E.g. Initial Date in enrolment record: 10 Dec 2015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u="sng" dirty="0">
                <a:solidFill>
                  <a:srgbClr val="FF0000"/>
                </a:solidFill>
              </a:rPr>
              <a:t>Cannot</a:t>
            </a:r>
            <a:r>
              <a:rPr lang="en-US" altLang="en-US" sz="1600" b="1" dirty="0"/>
              <a:t> be changed to 9 Dec 2015 or earlier.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en-US" altLang="en-US" sz="1600" b="1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en-US" altLang="en-US" sz="1600" b="1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1600" b="1" dirty="0"/>
              <a:t>Reason(s)  must be provided for such change and IMDA reserves the rights to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approve/reject the change request.</a:t>
            </a:r>
          </a:p>
        </p:txBody>
      </p:sp>
      <p:sp>
        <p:nvSpPr>
          <p:cNvPr id="819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   ICMS Trainee Enrolment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 txBox="1">
            <a:spLocks/>
          </p:cNvSpPr>
          <p:nvPr/>
        </p:nvSpPr>
        <p:spPr bwMode="auto">
          <a:xfrm>
            <a:off x="457200" y="1398494"/>
            <a:ext cx="83629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5463" indent="-342900" defTabSz="944563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06413" indent="-163513" defTabSz="944563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8975" indent="-180975" defTabSz="944563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52488" indent="-161925" defTabSz="944563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09688" indent="-161925" defTabSz="9445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66888" indent="-161925" defTabSz="9445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24088" indent="-161925" defTabSz="9445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81288" indent="-161925" defTabSz="9445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SG" altLang="en-US" b="1" dirty="0"/>
              <a:t>To submit </a:t>
            </a:r>
            <a:r>
              <a:rPr lang="en-SG" altLang="en-US" b="1" dirty="0" err="1"/>
              <a:t>SkillsFuture</a:t>
            </a:r>
            <a:r>
              <a:rPr lang="en-SG" altLang="en-US" b="1" dirty="0"/>
              <a:t>, </a:t>
            </a:r>
            <a:r>
              <a:rPr lang="en-SG" altLang="en-US" b="1" dirty="0" err="1"/>
              <a:t>Psea</a:t>
            </a:r>
            <a:r>
              <a:rPr lang="en-SG" altLang="en-US" b="1" dirty="0"/>
              <a:t> Credit claim amount at point of trainee enrolment</a:t>
            </a:r>
            <a:endParaRPr lang="en-SG" altLang="en-US" dirty="0"/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SG" altLang="en-US" b="1" dirty="0">
                <a:solidFill>
                  <a:srgbClr val="FF0000"/>
                </a:solidFill>
              </a:rPr>
              <a:t>Course Provider (CP)</a:t>
            </a:r>
            <a:r>
              <a:rPr lang="en-SG" altLang="en-US" b="1" dirty="0"/>
              <a:t> </a:t>
            </a:r>
            <a:r>
              <a:rPr lang="en-SG" altLang="en-US" dirty="0"/>
              <a:t>will need to submit the </a:t>
            </a:r>
            <a:r>
              <a:rPr lang="en-SG" altLang="en-US" dirty="0" err="1"/>
              <a:t>Skillsfuture</a:t>
            </a:r>
            <a:r>
              <a:rPr lang="en-SG" altLang="en-US" dirty="0"/>
              <a:t>/</a:t>
            </a:r>
            <a:r>
              <a:rPr lang="en-SG" altLang="en-US" dirty="0" err="1"/>
              <a:t>Psea</a:t>
            </a:r>
            <a:r>
              <a:rPr lang="en-SG" altLang="en-US" dirty="0"/>
              <a:t> Credit claim amount use to offset the course fee by eligible self-sponsored individual in ICMS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b="1" u="sng" dirty="0"/>
              <a:t>To note: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en-US" dirty="0" err="1"/>
              <a:t>SkillsFuture</a:t>
            </a:r>
            <a:r>
              <a:rPr lang="en-US" altLang="en-US" dirty="0"/>
              <a:t>, </a:t>
            </a:r>
            <a:r>
              <a:rPr lang="en-US" altLang="en-US" dirty="0" err="1"/>
              <a:t>Psea</a:t>
            </a:r>
            <a:r>
              <a:rPr lang="en-US" altLang="en-US" dirty="0"/>
              <a:t> Credit are only applicable for Self-Sponsored Individual</a:t>
            </a:r>
          </a:p>
        </p:txBody>
      </p:sp>
      <p:sp>
        <p:nvSpPr>
          <p:cNvPr id="9219" name="Title 4"/>
          <p:cNvSpPr txBox="1">
            <a:spLocks/>
          </p:cNvSpPr>
          <p:nvPr/>
        </p:nvSpPr>
        <p:spPr bwMode="auto">
          <a:xfrm>
            <a:off x="457200" y="457200"/>
            <a:ext cx="8509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1313" indent="-173038" defTabSz="944563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06413" indent="-163513" defTabSz="944563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8975" indent="-180975" defTabSz="944563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52488" indent="-161925" defTabSz="944563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09688" indent="-161925" defTabSz="9445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66888" indent="-161925" defTabSz="9445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24088" indent="-161925" defTabSz="9445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81288" indent="-161925" defTabSz="9445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200" b="1" i="1" dirty="0"/>
              <a:t>ICMS Trainee Enrolment: </a:t>
            </a:r>
            <a:r>
              <a:rPr lang="en-US" altLang="en-US" sz="2200" b="1" i="1" dirty="0" err="1"/>
              <a:t>SkillsFuture</a:t>
            </a:r>
            <a:r>
              <a:rPr lang="en-US" altLang="en-US" sz="2200" b="1" i="1" dirty="0"/>
              <a:t>, PSEA Credit Field</a:t>
            </a:r>
            <a:endParaRPr lang="en-SG" altLang="en-US" sz="1400" b="1" i="1" dirty="0">
              <a:solidFill>
                <a:srgbClr val="FF0000"/>
              </a:solidFill>
            </a:endParaRPr>
          </a:p>
          <a:p>
            <a:pPr>
              <a:buClrTx/>
              <a:buFontTx/>
              <a:buNone/>
            </a:pPr>
            <a:br>
              <a:rPr lang="en-US" altLang="en-US" sz="2200" b="1" i="1" dirty="0"/>
            </a:br>
            <a:endParaRPr lang="en-US" altLang="en-US" sz="2200" b="1" i="1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95784" y="1078174"/>
          <a:ext cx="8079475" cy="470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 bwMode="auto">
          <a:xfrm>
            <a:off x="344488" y="457200"/>
            <a:ext cx="84550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Creation of Trainee Enrolment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3879"/>
          <a:stretch/>
        </p:blipFill>
        <p:spPr>
          <a:xfrm>
            <a:off x="395287" y="1535112"/>
            <a:ext cx="8404225" cy="4081079"/>
          </a:xfrm>
          <a:prstGeom prst="rect">
            <a:avLst/>
          </a:prstGeom>
        </p:spPr>
      </p:pic>
      <p:sp>
        <p:nvSpPr>
          <p:cNvPr id="11266" name="Title 4"/>
          <p:cNvSpPr>
            <a:spLocks noGrp="1"/>
          </p:cNvSpPr>
          <p:nvPr>
            <p:ph type="title"/>
          </p:nvPr>
        </p:nvSpPr>
        <p:spPr>
          <a:xfrm>
            <a:off x="395288" y="1030288"/>
            <a:ext cx="6837362" cy="504825"/>
          </a:xfrm>
        </p:spPr>
        <p:txBody>
          <a:bodyPr/>
          <a:lstStyle/>
          <a:p>
            <a:r>
              <a:rPr lang="en-US" altLang="en-US" sz="1800" i="1" dirty="0"/>
              <a:t>   </a:t>
            </a:r>
            <a:r>
              <a:rPr lang="en-US" altLang="en-US" sz="1600" dirty="0"/>
              <a:t>Access to ICMS - Login </a:t>
            </a:r>
            <a:br>
              <a:rPr lang="en-US" altLang="en-US" sz="1800" dirty="0"/>
            </a:br>
            <a:endParaRPr lang="en-US" altLang="en-US" sz="1800" i="1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344488" y="457200"/>
            <a:ext cx="84550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Creation of Trainee Enrolment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6217516" y="3198526"/>
            <a:ext cx="55721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ounded Rectangle 12"/>
          <p:cNvSpPr>
            <a:spLocks noChangeArrowheads="1"/>
          </p:cNvSpPr>
          <p:nvPr/>
        </p:nvSpPr>
        <p:spPr bwMode="auto">
          <a:xfrm>
            <a:off x="6774729" y="2444463"/>
            <a:ext cx="1796616" cy="1163638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1179" y="2579401"/>
            <a:ext cx="2595562" cy="788987"/>
          </a:xfrm>
          <a:prstGeom prst="roundRect">
            <a:avLst>
              <a:gd name="adj" fmla="val 11903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rgbClr val="FF0000"/>
                </a:solidFill>
              </a:rPr>
              <a:t>Action:</a:t>
            </a:r>
            <a:r>
              <a:rPr lang="en-US" sz="1400" b="1" dirty="0"/>
              <a:t> Click here to login using your </a:t>
            </a:r>
            <a:r>
              <a:rPr lang="en-US" sz="1400" b="1" dirty="0" err="1"/>
              <a:t>SingPass</a:t>
            </a:r>
            <a:r>
              <a:rPr lang="en-US" sz="1400" b="1" dirty="0"/>
              <a:t> or </a:t>
            </a:r>
            <a:r>
              <a:rPr lang="en-US" sz="1400" b="1" dirty="0" err="1"/>
              <a:t>CorpPass</a:t>
            </a:r>
            <a:r>
              <a:rPr lang="en-US" sz="1400" b="1" dirty="0"/>
              <a:t> Account</a:t>
            </a:r>
            <a:endParaRPr lang="en-US" altLang="en-US" sz="1400" b="1" dirty="0">
              <a:ea typeface="MS PGothic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286" y="5362480"/>
            <a:ext cx="8404226" cy="7381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SG" sz="1400" b="1" u="sng" dirty="0">
                <a:solidFill>
                  <a:schemeClr val="tx2"/>
                </a:solidFill>
              </a:rPr>
              <a:t>Note: </a:t>
            </a:r>
          </a:p>
          <a:p>
            <a:pPr>
              <a:defRPr/>
            </a:pPr>
            <a:r>
              <a:rPr lang="en-SG" sz="1400" b="1" dirty="0"/>
              <a:t>For Organisation, co-existence of </a:t>
            </a:r>
            <a:r>
              <a:rPr lang="en-SG" sz="1400" b="1" dirty="0" err="1"/>
              <a:t>SingPass</a:t>
            </a:r>
            <a:r>
              <a:rPr lang="en-SG" sz="1400" b="1" dirty="0"/>
              <a:t> or </a:t>
            </a:r>
            <a:r>
              <a:rPr lang="en-SG" sz="1400" b="1" dirty="0" err="1"/>
              <a:t>CorpPass</a:t>
            </a:r>
            <a:r>
              <a:rPr lang="en-SG" sz="1400" b="1" dirty="0"/>
              <a:t> login is available till end of Dec 2017. After which, </a:t>
            </a:r>
            <a:r>
              <a:rPr lang="en-SG" sz="1400" b="1" dirty="0" err="1"/>
              <a:t>CorpPass</a:t>
            </a:r>
            <a:r>
              <a:rPr lang="en-SG" sz="1400" b="1" dirty="0"/>
              <a:t> login is required.</a:t>
            </a:r>
            <a:endParaRPr lang="en-SG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C57D50-B44A-4387-9115-0EB26FC31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6" y="1920991"/>
            <a:ext cx="7096125" cy="1781175"/>
          </a:xfrm>
          <a:prstGeom prst="rect">
            <a:avLst/>
          </a:prstGeom>
        </p:spPr>
      </p:pic>
      <p:sp>
        <p:nvSpPr>
          <p:cNvPr id="12290" name="TextBox 9"/>
          <p:cNvSpPr txBox="1">
            <a:spLocks noChangeArrowheads="1"/>
          </p:cNvSpPr>
          <p:nvPr/>
        </p:nvSpPr>
        <p:spPr bwMode="auto">
          <a:xfrm>
            <a:off x="657416" y="1203041"/>
            <a:ext cx="35789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/>
              <a:t>Programme</a:t>
            </a:r>
            <a:r>
              <a:rPr lang="en-US" altLang="en-US" sz="1600" b="1" dirty="0"/>
              <a:t> Type/Role Selection: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b="1" dirty="0"/>
          </a:p>
        </p:txBody>
      </p:sp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550863" y="1539875"/>
            <a:ext cx="6410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b="1"/>
          </a:p>
        </p:txBody>
      </p:sp>
      <p:sp>
        <p:nvSpPr>
          <p:cNvPr id="12293" name="Rounded Rectangle 7"/>
          <p:cNvSpPr>
            <a:spLocks noChangeArrowheads="1"/>
          </p:cNvSpPr>
          <p:nvPr/>
        </p:nvSpPr>
        <p:spPr bwMode="auto">
          <a:xfrm>
            <a:off x="824953" y="3123234"/>
            <a:ext cx="4722812" cy="307975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12294" name="Straight Connector 8"/>
          <p:cNvCxnSpPr>
            <a:cxnSpLocks noChangeShapeType="1"/>
          </p:cNvCxnSpPr>
          <p:nvPr/>
        </p:nvCxnSpPr>
        <p:spPr bwMode="auto">
          <a:xfrm>
            <a:off x="5547765" y="3309432"/>
            <a:ext cx="6270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174828" y="2954164"/>
            <a:ext cx="2033588" cy="6461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Select CP AO Role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2296" name="Title 4"/>
          <p:cNvSpPr>
            <a:spLocks noGrp="1"/>
          </p:cNvSpPr>
          <p:nvPr>
            <p:ph type="title"/>
          </p:nvPr>
        </p:nvSpPr>
        <p:spPr>
          <a:xfrm>
            <a:off x="344488" y="457200"/>
            <a:ext cx="8455025" cy="504825"/>
          </a:xfrm>
        </p:spPr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Creation of Trainee Enrolment</a:t>
            </a:r>
            <a:endParaRPr lang="en-US" altLang="en-US" sz="1800" b="0" i="1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7F0E2EEC-920F-4607-A670-7D9C00F69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749" y="2108200"/>
            <a:ext cx="2052084" cy="307975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56885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639AD-16C7-4717-B3DE-37EB96A50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9" y="1533941"/>
            <a:ext cx="9024384" cy="2876664"/>
          </a:xfrm>
          <a:prstGeom prst="rect">
            <a:avLst/>
          </a:prstGeom>
        </p:spPr>
      </p:pic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428625" y="1009650"/>
            <a:ext cx="40285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  Create New Trainee Enrolment Record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344488" y="490538"/>
            <a:ext cx="8455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</a:t>
            </a:r>
            <a:r>
              <a:rPr lang="en-US" altLang="en-US" i="1" dirty="0"/>
              <a:t>Enrolment: </a:t>
            </a:r>
            <a:r>
              <a:rPr lang="en-US" altLang="en-US" sz="2000" b="0" i="1" dirty="0"/>
              <a:t>Creation of Trainee Enrolment</a:t>
            </a:r>
            <a:endParaRPr lang="en-US" altLang="en-US" i="1" kern="0" dirty="0"/>
          </a:p>
        </p:txBody>
      </p:sp>
      <p:sp>
        <p:nvSpPr>
          <p:cNvPr id="13317" name="Rounded Rectangle 7"/>
          <p:cNvSpPr>
            <a:spLocks noChangeArrowheads="1"/>
          </p:cNvSpPr>
          <p:nvPr/>
        </p:nvSpPr>
        <p:spPr bwMode="auto">
          <a:xfrm>
            <a:off x="0" y="3222971"/>
            <a:ext cx="1031875" cy="249237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13318" name="Straight Connector 8"/>
          <p:cNvCxnSpPr>
            <a:cxnSpLocks noChangeShapeType="1"/>
          </p:cNvCxnSpPr>
          <p:nvPr/>
        </p:nvCxnSpPr>
        <p:spPr bwMode="auto">
          <a:xfrm>
            <a:off x="923298" y="3472208"/>
            <a:ext cx="0" cy="120491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44488" y="4677946"/>
            <a:ext cx="2913062" cy="6461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Select ‘Trainee Enrolment’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LC08_Final">
  <a:themeElements>
    <a:clrScheme name="SLC08_Final 3">
      <a:dk1>
        <a:srgbClr val="000000"/>
      </a:dk1>
      <a:lt1>
        <a:srgbClr val="FFFFFF"/>
      </a:lt1>
      <a:dk2>
        <a:srgbClr val="EE2525"/>
      </a:dk2>
      <a:lt2>
        <a:srgbClr val="969696"/>
      </a:lt2>
      <a:accent1>
        <a:srgbClr val="6AADE4"/>
      </a:accent1>
      <a:accent2>
        <a:srgbClr val="124570"/>
      </a:accent2>
      <a:accent3>
        <a:srgbClr val="FFFFFF"/>
      </a:accent3>
      <a:accent4>
        <a:srgbClr val="000000"/>
      </a:accent4>
      <a:accent5>
        <a:srgbClr val="B9D3EF"/>
      </a:accent5>
      <a:accent6>
        <a:srgbClr val="0F3E65"/>
      </a:accent6>
      <a:hlink>
        <a:srgbClr val="B6BF00"/>
      </a:hlink>
      <a:folHlink>
        <a:srgbClr val="850057"/>
      </a:folHlink>
    </a:clrScheme>
    <a:fontScheme name="SLC08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SLC08_Final 1">
        <a:dk1>
          <a:srgbClr val="000000"/>
        </a:dk1>
        <a:lt1>
          <a:srgbClr val="FFFFFF"/>
        </a:lt1>
        <a:dk2>
          <a:srgbClr val="CF001E"/>
        </a:dk2>
        <a:lt2>
          <a:srgbClr val="808080"/>
        </a:lt2>
        <a:accent1>
          <a:srgbClr val="2C7C58"/>
        </a:accent1>
        <a:accent2>
          <a:srgbClr val="1B51FF"/>
        </a:accent2>
        <a:accent3>
          <a:srgbClr val="FFFFFF"/>
        </a:accent3>
        <a:accent4>
          <a:srgbClr val="000000"/>
        </a:accent4>
        <a:accent5>
          <a:srgbClr val="ACBFB4"/>
        </a:accent5>
        <a:accent6>
          <a:srgbClr val="1749E7"/>
        </a:accent6>
        <a:hlink>
          <a:srgbClr val="660066"/>
        </a:hlink>
        <a:folHlink>
          <a:srgbClr val="FF8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2">
        <a:dk1>
          <a:srgbClr val="000000"/>
        </a:dk1>
        <a:lt1>
          <a:srgbClr val="FFFFFF"/>
        </a:lt1>
        <a:dk2>
          <a:srgbClr val="EA2839"/>
        </a:dk2>
        <a:lt2>
          <a:srgbClr val="F2AF00"/>
        </a:lt2>
        <a:accent1>
          <a:srgbClr val="B6BF00"/>
        </a:accent1>
        <a:accent2>
          <a:srgbClr val="557630"/>
        </a:accent2>
        <a:accent3>
          <a:srgbClr val="FFFFFF"/>
        </a:accent3>
        <a:accent4>
          <a:srgbClr val="000000"/>
        </a:accent4>
        <a:accent5>
          <a:srgbClr val="D7DCAA"/>
        </a:accent5>
        <a:accent6>
          <a:srgbClr val="4C6A2A"/>
        </a:accent6>
        <a:hlink>
          <a:srgbClr val="6AADE4"/>
        </a:hlink>
        <a:folHlink>
          <a:srgbClr val="0051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3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6AADE4"/>
        </a:accent1>
        <a:accent2>
          <a:srgbClr val="124570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F3E65"/>
        </a:accent6>
        <a:hlink>
          <a:srgbClr val="B6BF00"/>
        </a:hlink>
        <a:folHlink>
          <a:srgbClr val="8500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4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124570"/>
        </a:accent1>
        <a:accent2>
          <a:srgbClr val="6AADE4"/>
        </a:accent2>
        <a:accent3>
          <a:srgbClr val="FFFFFF"/>
        </a:accent3>
        <a:accent4>
          <a:srgbClr val="000000"/>
        </a:accent4>
        <a:accent5>
          <a:srgbClr val="AAB0BB"/>
        </a:accent5>
        <a:accent6>
          <a:srgbClr val="5F9CCF"/>
        </a:accent6>
        <a:hlink>
          <a:srgbClr val="850057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5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6AADE4"/>
        </a:accent1>
        <a:accent2>
          <a:srgbClr val="850057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78004E"/>
        </a:accent6>
        <a:hlink>
          <a:srgbClr val="B6BF00"/>
        </a:hlink>
        <a:folHlink>
          <a:srgbClr val="1245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5B270EEFCBC04793BA0CDE6C2BFA1D" ma:contentTypeVersion="0" ma:contentTypeDescription="Create a new document." ma:contentTypeScope="" ma:versionID="c86ac054ce64b3f31b64a65ed03810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34B720-52E5-4EE0-A373-442276CB9F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3DA1C4-9ED2-4590-BCD6-881ADF179D92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15464E5-10DC-447C-9613-6ACE25109D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0CBD8D2C-5568-4F9C-BE98-1C5D6ED1E54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15989</TotalTime>
  <Words>1170</Words>
  <Application>Microsoft Office PowerPoint</Application>
  <PresentationFormat>On-screen Show (4:3)</PresentationFormat>
  <Paragraphs>153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MS PGothic</vt:lpstr>
      <vt:lpstr>Arial</vt:lpstr>
      <vt:lpstr>Times New Roman</vt:lpstr>
      <vt:lpstr>Wingdings</vt:lpstr>
      <vt:lpstr>SLC08_Final</vt:lpstr>
      <vt:lpstr>ICMS User Orientation Training</vt:lpstr>
      <vt:lpstr>   ICMS Trainee Enrolment: Content Page</vt:lpstr>
      <vt:lpstr> ICMS Trainee Enrolment</vt:lpstr>
      <vt:lpstr>   ICMS Trainee Enrolment</vt:lpstr>
      <vt:lpstr>PowerPoint Presentation</vt:lpstr>
      <vt:lpstr>PowerPoint Presentation</vt:lpstr>
      <vt:lpstr>   Access to ICMS - Login  </vt:lpstr>
      <vt:lpstr>   ICMS Trainee Enrolment: Creation of Trainee Enrolment</vt:lpstr>
      <vt:lpstr>PowerPoint Presentation</vt:lpstr>
      <vt:lpstr>   ICMS Trainee Enrolment: Creation of Trainee Enrolment</vt:lpstr>
      <vt:lpstr>PowerPoint Presentation</vt:lpstr>
      <vt:lpstr>PowerPoint Presentation</vt:lpstr>
      <vt:lpstr>PowerPoint Presentation</vt:lpstr>
      <vt:lpstr>PowerPoint Presentation</vt:lpstr>
      <vt:lpstr>   ICMS Trainee Enrolment: Creation of Trainee Enrolment</vt:lpstr>
      <vt:lpstr>   ICMS Trainee Enrolment: Creation of Trainee Enrolment</vt:lpstr>
      <vt:lpstr>   ICMS Trainee Enrolment: Creation of Trainee Enrolment</vt:lpstr>
      <vt:lpstr>   ICMS Trainee Enrolment: Creation of Trainee Enrolment</vt:lpstr>
      <vt:lpstr>   ICMS Trainee Enrolment: Update Trainee Enrolment</vt:lpstr>
      <vt:lpstr>   Access to ICMS - Login</vt:lpstr>
      <vt:lpstr>   ICMS Trainee Enrolment: Update Trainee Enrolment</vt:lpstr>
      <vt:lpstr>PowerPoint Presentation</vt:lpstr>
      <vt:lpstr>PowerPoint Presentation</vt:lpstr>
      <vt:lpstr>PowerPoint Presentation</vt:lpstr>
      <vt:lpstr>PowerPoint Presentation</vt:lpstr>
      <vt:lpstr>   ICMS Trainee Enrolment: Update Trainee Enrolment</vt:lpstr>
      <vt:lpstr>   ICMS Trainee Enrolment: Update Trainee Enrolment</vt:lpstr>
      <vt:lpstr>   ICMS Trainee Enrolment: Search/View Trainee Enrolment</vt:lpstr>
      <vt:lpstr>   Access to ICMS - Login</vt:lpstr>
      <vt:lpstr>   ICMS Trainee Enrolment: Search/View Trainee Enrolment</vt:lpstr>
      <vt:lpstr>PowerPoint Presentation</vt:lpstr>
      <vt:lpstr>PowerPoint Presentation</vt:lpstr>
      <vt:lpstr>PowerPoint Presentation</vt:lpstr>
      <vt:lpstr>PowerPoint Presentation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 Meeting</dc:title>
  <dc:creator>csc</dc:creator>
  <cp:lastModifiedBy>Zhang, Liang</cp:lastModifiedBy>
  <cp:revision>1123</cp:revision>
  <cp:lastPrinted>2003-09-02T17:51:11Z</cp:lastPrinted>
  <dcterms:created xsi:type="dcterms:W3CDTF">2002-09-17T19:05:42Z</dcterms:created>
  <dcterms:modified xsi:type="dcterms:W3CDTF">2018-04-05T09:13:39Z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0x0101001A5B270EEFCBC04793BA0CDE6C2BFA1D</vt:lpwstr>
  </property>
</Properties>
</file>